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56" r:id="rId2"/>
    <p:sldId id="257" r:id="rId3"/>
    <p:sldId id="282" r:id="rId4"/>
    <p:sldId id="284" r:id="rId5"/>
    <p:sldId id="289" r:id="rId6"/>
    <p:sldId id="262" r:id="rId7"/>
    <p:sldId id="285" r:id="rId8"/>
    <p:sldId id="301" r:id="rId9"/>
    <p:sldId id="283" r:id="rId10"/>
    <p:sldId id="288" r:id="rId11"/>
    <p:sldId id="280" r:id="rId12"/>
    <p:sldId id="303" r:id="rId13"/>
    <p:sldId id="302" r:id="rId14"/>
    <p:sldId id="306" r:id="rId15"/>
    <p:sldId id="304" r:id="rId16"/>
    <p:sldId id="308" r:id="rId17"/>
    <p:sldId id="309" r:id="rId18"/>
    <p:sldId id="294" r:id="rId19"/>
    <p:sldId id="277" r:id="rId20"/>
    <p:sldId id="305" r:id="rId21"/>
    <p:sldId id="287" r:id="rId22"/>
    <p:sldId id="286" r:id="rId23"/>
    <p:sldId id="300" r:id="rId24"/>
    <p:sldId id="258" r:id="rId25"/>
    <p:sldId id="265" r:id="rId26"/>
    <p:sldId id="268" r:id="rId27"/>
    <p:sldId id="291" r:id="rId28"/>
    <p:sldId id="295" r:id="rId29"/>
    <p:sldId id="274" r:id="rId30"/>
    <p:sldId id="297" r:id="rId31"/>
    <p:sldId id="298" r:id="rId32"/>
    <p:sldId id="299" r:id="rId33"/>
    <p:sldId id="259" r:id="rId34"/>
    <p:sldId id="266" r:id="rId35"/>
    <p:sldId id="264" r:id="rId36"/>
    <p:sldId id="267" r:id="rId37"/>
    <p:sldId id="270" r:id="rId38"/>
    <p:sldId id="269" r:id="rId39"/>
    <p:sldId id="260" r:id="rId40"/>
    <p:sldId id="331" r:id="rId41"/>
    <p:sldId id="292" r:id="rId42"/>
    <p:sldId id="332" r:id="rId43"/>
    <p:sldId id="333" r:id="rId44"/>
    <p:sldId id="334" r:id="rId45"/>
    <p:sldId id="345" r:id="rId46"/>
    <p:sldId id="344" r:id="rId47"/>
    <p:sldId id="336" r:id="rId48"/>
    <p:sldId id="340" r:id="rId49"/>
    <p:sldId id="341" r:id="rId50"/>
    <p:sldId id="335" r:id="rId51"/>
    <p:sldId id="343" r:id="rId52"/>
    <p:sldId id="342" r:id="rId53"/>
    <p:sldId id="293" r:id="rId54"/>
    <p:sldId id="311" r:id="rId55"/>
    <p:sldId id="310" r:id="rId56"/>
    <p:sldId id="263" r:id="rId57"/>
    <p:sldId id="271" r:id="rId58"/>
    <p:sldId id="273" r:id="rId59"/>
    <p:sldId id="275" r:id="rId60"/>
    <p:sldId id="272" r:id="rId61"/>
    <p:sldId id="279" r:id="rId62"/>
    <p:sldId id="281" r:id="rId63"/>
    <p:sldId id="276" r:id="rId64"/>
    <p:sldId id="278" r:id="rId65"/>
    <p:sldId id="290" r:id="rId66"/>
    <p:sldId id="312" r:id="rId67"/>
    <p:sldId id="321" r:id="rId68"/>
    <p:sldId id="320" r:id="rId69"/>
    <p:sldId id="323" r:id="rId70"/>
    <p:sldId id="319" r:id="rId71"/>
    <p:sldId id="337" r:id="rId72"/>
    <p:sldId id="339" r:id="rId73"/>
    <p:sldId id="322" r:id="rId74"/>
    <p:sldId id="338" r:id="rId75"/>
    <p:sldId id="346" r:id="rId76"/>
    <p:sldId id="325" r:id="rId77"/>
    <p:sldId id="324" r:id="rId78"/>
    <p:sldId id="318" r:id="rId79"/>
    <p:sldId id="317" r:id="rId80"/>
    <p:sldId id="316" r:id="rId81"/>
    <p:sldId id="313" r:id="rId82"/>
    <p:sldId id="315" r:id="rId83"/>
    <p:sldId id="314" r:id="rId84"/>
    <p:sldId id="326" r:id="rId85"/>
    <p:sldId id="327" r:id="rId86"/>
    <p:sldId id="328" r:id="rId87"/>
    <p:sldId id="330" r:id="rId88"/>
    <p:sldId id="329" r:id="rId89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BBDBA12-E1CF-4B46-AAE1-53C4F26D0A94}">
          <p14:sldIdLst>
            <p14:sldId id="256"/>
            <p14:sldId id="257"/>
            <p14:sldId id="282"/>
            <p14:sldId id="284"/>
            <p14:sldId id="289"/>
            <p14:sldId id="262"/>
            <p14:sldId id="285"/>
            <p14:sldId id="301"/>
            <p14:sldId id="283"/>
            <p14:sldId id="288"/>
            <p14:sldId id="280"/>
            <p14:sldId id="303"/>
            <p14:sldId id="302"/>
            <p14:sldId id="306"/>
            <p14:sldId id="304"/>
            <p14:sldId id="308"/>
            <p14:sldId id="309"/>
            <p14:sldId id="294"/>
            <p14:sldId id="277"/>
            <p14:sldId id="305"/>
            <p14:sldId id="287"/>
            <p14:sldId id="286"/>
            <p14:sldId id="300"/>
            <p14:sldId id="258"/>
            <p14:sldId id="265"/>
            <p14:sldId id="268"/>
            <p14:sldId id="291"/>
            <p14:sldId id="295"/>
            <p14:sldId id="274"/>
            <p14:sldId id="297"/>
            <p14:sldId id="298"/>
            <p14:sldId id="299"/>
            <p14:sldId id="259"/>
            <p14:sldId id="266"/>
            <p14:sldId id="264"/>
            <p14:sldId id="267"/>
            <p14:sldId id="270"/>
            <p14:sldId id="269"/>
            <p14:sldId id="260"/>
            <p14:sldId id="331"/>
            <p14:sldId id="292"/>
            <p14:sldId id="332"/>
            <p14:sldId id="333"/>
            <p14:sldId id="334"/>
            <p14:sldId id="345"/>
            <p14:sldId id="344"/>
            <p14:sldId id="336"/>
            <p14:sldId id="340"/>
            <p14:sldId id="341"/>
            <p14:sldId id="335"/>
            <p14:sldId id="343"/>
            <p14:sldId id="342"/>
            <p14:sldId id="293"/>
            <p14:sldId id="311"/>
            <p14:sldId id="310"/>
            <p14:sldId id="263"/>
            <p14:sldId id="271"/>
            <p14:sldId id="273"/>
            <p14:sldId id="275"/>
            <p14:sldId id="272"/>
          </p14:sldIdLst>
        </p14:section>
        <p14:section name="Раздел без заголовка" id="{980AB7CF-E1C5-43D0-AF5C-CDF049B0D51C}">
          <p14:sldIdLst>
            <p14:sldId id="279"/>
            <p14:sldId id="281"/>
            <p14:sldId id="276"/>
            <p14:sldId id="278"/>
            <p14:sldId id="290"/>
            <p14:sldId id="312"/>
            <p14:sldId id="321"/>
            <p14:sldId id="320"/>
            <p14:sldId id="323"/>
            <p14:sldId id="319"/>
            <p14:sldId id="337"/>
            <p14:sldId id="339"/>
            <p14:sldId id="322"/>
            <p14:sldId id="338"/>
            <p14:sldId id="346"/>
            <p14:sldId id="325"/>
            <p14:sldId id="324"/>
            <p14:sldId id="318"/>
            <p14:sldId id="317"/>
            <p14:sldId id="316"/>
            <p14:sldId id="313"/>
            <p14:sldId id="315"/>
            <p14:sldId id="314"/>
            <p14:sldId id="326"/>
            <p14:sldId id="327"/>
            <p14:sldId id="328"/>
            <p14:sldId id="330"/>
            <p14:sldId id="3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5765" autoAdjust="0"/>
  </p:normalViewPr>
  <p:slideViewPr>
    <p:cSldViewPr>
      <p:cViewPr varScale="1">
        <p:scale>
          <a:sx n="114" d="100"/>
          <a:sy n="114" d="100"/>
        </p:scale>
        <p:origin x="152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C4428-4B80-41C1-90BD-C2E24AD85953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132BD-5C45-428A-919B-D209D746CE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5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132BD-5C45-428A-919B-D209D746CEC5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38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132BD-5C45-428A-919B-D209D746CEC5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740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132BD-5C45-428A-919B-D209D746CEC5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01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revolt.in.ua/p2438854325-stantsiya-upravleniya-fpv.html?source=merchant_center&amp;gad_source=1&amp;gclid=Cj0KCQiA-aK8BhCDARIsAL_-H9kMm5rM0sURrHiOEEyRLm8rcWmR753OmFmQZkK_81P4DbIKWMZ4_xAaApeJEALw_wcB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revolt.in.ua/p2438854325-stantsiya-upravleniya-fpv.html?source=merchant_center&amp;gad_source=1&amp;gclid=Cj0KCQiA-aK8BhCDARIsAL_-H9kMm5rM0sURrHiOEEyRLm8rcWmR753OmFmQZkK_81P4DbIKWMZ4_xAaApeJEALw_wcB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an.ua/war/viyna-v-ukrajini-u-tretiy-shturmoviy-nazvali-prichini-skandaliv-u-zsu-12859668.html" TargetMode="External"/><Relationship Id="rId2" Type="http://schemas.openxmlformats.org/officeDocument/2006/relationships/hyperlink" Target="https://www.unian.ua/editor/dmitriy-petrovskiy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evolt.in.ua/p2438854325-stantsiya-upravleniya-fpv.html?source=merchant_center&amp;gad_source=1&amp;gclid=Cj0KCQiA-aK8BhCDARIsAL_-H9kMm5rM0sURrHiOEEyRLm8rcWmR753OmFmQZkK_81P4DbIKWMZ4_xAaApeJEALw_wcB" TargetMode="External"/><Relationship Id="rId4" Type="http://schemas.openxmlformats.org/officeDocument/2006/relationships/hyperlink" Target="https://www.understandingwar.org/backgrounder/russian-offensive-campaign-assessment-december-20-2024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tsn.ua/ru/ato/ukraina-vpervye-s-2022-goda-mozhet-poluchit-tankovoe-preimuschestvo-nad-rossiey-forbes-2742552.html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uk.wikipedia.org/wiki/%D0%A4%D0%B0%D0%B9%D0%BB:Spektrumdx6i.jpg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uk.wikipedia.org/wiki/%D0%90%D0%BD%D0%B3%D0%BB%D1%96%D0%B9%D1%81%D1%8C%D0%BA%D0%B0_%D0%BC%D0%BE%D0%B2%D0%B0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s://uk.wikipedia.org/wiki/%D0%A1%D1%83%D1%85%D0%B0%D1%80%D0%B5%D0%B2%D1%81%D1%8C%D0%BA%D0%B8%D0%B9_%D0%92%D0%B0%D0%B4%D0%B8%D0%BC_%D0%9E%D0%BB%D0%B5%D0%B3%D0%BE%D0%B2%D0%B8%D1%87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sca_esv=3c482c60c5a06c42&amp;sxsrf=ADLYWIIhQkpwpBmdaotF74j-N4kPNRLzIg:1730738895382&amp;q=Baykar+Makina&amp;si=ACC90nyByJNAHfkzzi7l4JA4fcQKnJZTwFZjuiioX_pEpk9Epxofx85W2hxFEnHssR_uhc3A6S79SPMQ21LzUazSh9kB7dW4_a0sJUUC1H16GG_N_1Z9Pv0dHqDuYm-KlgAzc4WwobYrqdYkyWM6dAPxIIRRsvFCXbrRhFePz637NMTDKYTVVUs1iMpPeEmujbsPRHSiT8nWF_wo8WT8dkVkj1DG_cYyGQ==&amp;sa=X&amp;ved=2ahUKEwiyj7vokMOJAxU3gP0HHd16CJ4QmxMoAHoECDEQAg" TargetMode="External"/><Relationship Id="rId2" Type="http://schemas.openxmlformats.org/officeDocument/2006/relationships/hyperlink" Target="https://uk.wikipedia.org/wiki/Bayraktar_TB2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google.com/search?sca_esv=3c482c60c5a06c42&amp;sxsrf=ADLYWIIhQkpwpBmdaotF74j-N4kPNRLzIg:1730738895382&amp;q=&amp;si=ACC90nzx_D3_zUKRnpAjmO0UBLNxnt7EyN4YYdru6U3bxLI-L9sC-L3NPf0WjyqM84hJotIBfX2xPzYKVfMxxMTtPKm3GZ6F5rXFTwlhPunhZQgmIIXQF6Yj2HPAEitrDgv2db47Sn9lR9C3v418nvUCGpQTPqdd19clc3gXAXR7sEHGC4M7zLSsoPLwiJSof6Bs5rVozLo8&amp;sa=X&amp;ved=2ahUKEwiyj7vokMOJAxU3gP0HHd16CJ4QmxMoAHoECDUQAg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7700392" cy="288032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br>
              <a:rPr lang="uk-UA" sz="6000" dirty="0"/>
            </a:br>
            <a:br>
              <a:rPr lang="uk-UA" sz="6000" dirty="0"/>
            </a:br>
            <a:br>
              <a:rPr lang="uk-UA" sz="6000" dirty="0"/>
            </a:br>
            <a:br>
              <a:rPr lang="uk-UA" sz="6000" dirty="0"/>
            </a:br>
            <a:br>
              <a:rPr lang="uk-UA" sz="6000" dirty="0"/>
            </a:br>
            <a:r>
              <a:rPr lang="uk-UA" sz="6000" dirty="0" err="1"/>
              <a:t>Дрони</a:t>
            </a:r>
            <a:r>
              <a:rPr lang="uk-UA" sz="6000"/>
              <a:t>:</a:t>
            </a:r>
            <a:br>
              <a:rPr lang="uk-UA" sz="6000" dirty="0"/>
            </a:br>
            <a:r>
              <a:rPr lang="uk-UA" sz="6000" dirty="0"/>
              <a:t>короткий екскурс </a:t>
            </a:r>
            <a:br>
              <a:rPr lang="uk-UA" sz="6000" dirty="0"/>
            </a:br>
            <a:br>
              <a:rPr lang="uk-UA" sz="6000" dirty="0"/>
            </a:br>
            <a:r>
              <a:rPr lang="uk-UA" sz="6000" dirty="0"/>
              <a:t>щодо структури і основних складових </a:t>
            </a:r>
            <a:r>
              <a:rPr lang="uk-UA" sz="6000" dirty="0" err="1"/>
              <a:t>квадрокоптерів</a:t>
            </a:r>
            <a:br>
              <a:rPr lang="uk-UA" sz="6000" dirty="0"/>
            </a:br>
            <a:r>
              <a:rPr lang="uk-UA" sz="2200" dirty="0"/>
              <a:t>(Укладач – вчитель Захисту України КЗ ВЛ3№8 м. Вінниці, </a:t>
            </a:r>
            <a:br>
              <a:rPr lang="uk-UA" sz="2200" dirty="0"/>
            </a:br>
            <a:r>
              <a:rPr lang="uk-UA" sz="2200" dirty="0"/>
              <a:t>Юрій Московчук )</a:t>
            </a:r>
            <a:br>
              <a:rPr lang="uk-UA" sz="160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3222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8" t="18023" r="26677" b="14285"/>
          <a:stretch/>
        </p:blipFill>
        <p:spPr bwMode="auto">
          <a:xfrm>
            <a:off x="487799" y="160338"/>
            <a:ext cx="6766560" cy="469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5517232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Kfywtn</a:t>
            </a:r>
            <a:r>
              <a:rPr lang="en-US" dirty="0"/>
              <a:t>  </a:t>
            </a:r>
            <a:r>
              <a:rPr lang="en-US" dirty="0" err="1"/>
              <a:t>Dbl</a:t>
            </a:r>
            <a:r>
              <a:rPr lang="en-US" dirty="0"/>
              <a:t> </a:t>
            </a:r>
            <a:r>
              <a:rPr lang="en-US" dirty="0" err="1"/>
              <a:t>p,jre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0082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8" t="31375" r="12516" b="26563"/>
          <a:stretch/>
        </p:blipFill>
        <p:spPr bwMode="auto">
          <a:xfrm>
            <a:off x="125730" y="2780928"/>
            <a:ext cx="8986345" cy="291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107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6" t="10440" r="12863" b="-1573"/>
          <a:stretch/>
        </p:blipFill>
        <p:spPr bwMode="auto">
          <a:xfrm>
            <a:off x="-180528" y="614853"/>
            <a:ext cx="9144000" cy="502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125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9" t="9322" r="23906"/>
          <a:stretch/>
        </p:blipFill>
        <p:spPr bwMode="auto">
          <a:xfrm>
            <a:off x="1907627" y="161401"/>
            <a:ext cx="5328745" cy="628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788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8" r="19059" b="3827"/>
          <a:stretch/>
        </p:blipFill>
        <p:spPr bwMode="auto">
          <a:xfrm>
            <a:off x="0" y="725214"/>
            <a:ext cx="8873666" cy="500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740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t="12732" r="29721" b="21562"/>
          <a:stretch/>
        </p:blipFill>
        <p:spPr bwMode="auto">
          <a:xfrm>
            <a:off x="603465" y="692696"/>
            <a:ext cx="8292662" cy="455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576" y="5756459"/>
            <a:ext cx="91770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/>
              <a:t>Прикордонники</a:t>
            </a:r>
            <a:r>
              <a:rPr lang="ru-RU" sz="3200" dirty="0"/>
              <a:t> </a:t>
            </a:r>
            <a:r>
              <a:rPr lang="ru-RU" sz="3200" dirty="0" err="1"/>
              <a:t>України</a:t>
            </a:r>
            <a:r>
              <a:rPr lang="ru-RU" sz="3200" dirty="0"/>
              <a:t> з </a:t>
            </a:r>
            <a:r>
              <a:rPr lang="ru-RU" sz="3200" dirty="0" err="1"/>
              <a:t>дроном</a:t>
            </a:r>
            <a:r>
              <a:rPr lang="ru-RU" sz="3200" dirty="0"/>
              <a:t> ЛЕЛЕКА 100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7591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32512" r="36264" b="17014"/>
          <a:stretch/>
        </p:blipFill>
        <p:spPr bwMode="auto">
          <a:xfrm>
            <a:off x="155574" y="160336"/>
            <a:ext cx="8466357" cy="4204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647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9" t="32967" r="35538" b="15650"/>
          <a:stretch/>
        </p:blipFill>
        <p:spPr bwMode="auto">
          <a:xfrm>
            <a:off x="-48618" y="764704"/>
            <a:ext cx="915330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776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9267B8-E2F2-41F1-9CF9-FD984F3239A5}"/>
              </a:ext>
            </a:extLst>
          </p:cNvPr>
          <p:cNvSpPr txBox="1"/>
          <p:nvPr/>
        </p:nvSpPr>
        <p:spPr>
          <a:xfrm>
            <a:off x="107504" y="4272677"/>
            <a:ext cx="56886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 err="1">
                <a:solidFill>
                  <a:srgbClr val="000000"/>
                </a:solidFill>
                <a:effectLst/>
                <a:latin typeface="HelveticaBold"/>
              </a:rPr>
              <a:t>Технічні</a:t>
            </a:r>
            <a:r>
              <a:rPr lang="ru-RU" b="1" i="0" dirty="0">
                <a:solidFill>
                  <a:srgbClr val="000000"/>
                </a:solidFill>
                <a:effectLst/>
                <a:latin typeface="HelveticaBold"/>
              </a:rPr>
              <a:t> характеристики Ту-143 «Рейс»:</a:t>
            </a:r>
            <a:endParaRPr lang="ru-RU" b="0" i="0" dirty="0">
              <a:solidFill>
                <a:srgbClr val="000000"/>
              </a:solidFill>
              <a:effectLst/>
              <a:latin typeface="HelveticaBold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 err="1">
                <a:solidFill>
                  <a:srgbClr val="000000"/>
                </a:solidFill>
                <a:effectLst/>
                <a:latin typeface="HelveticaRegular"/>
              </a:rPr>
              <a:t>Довжина</a:t>
            </a:r>
            <a:r>
              <a:rPr lang="ru-RU" b="0" i="0" dirty="0">
                <a:solidFill>
                  <a:srgbClr val="000000"/>
                </a:solidFill>
                <a:effectLst/>
                <a:latin typeface="HelveticaRegular"/>
              </a:rPr>
              <a:t> — 8,06 м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 err="1">
                <a:solidFill>
                  <a:srgbClr val="000000"/>
                </a:solidFill>
                <a:effectLst/>
                <a:latin typeface="HelveticaRegular"/>
              </a:rPr>
              <a:t>Висота</a:t>
            </a:r>
            <a:r>
              <a:rPr lang="ru-RU" b="0" i="0" dirty="0">
                <a:solidFill>
                  <a:srgbClr val="000000"/>
                </a:solidFill>
                <a:effectLst/>
                <a:latin typeface="HelveticaRegular"/>
              </a:rPr>
              <a:t> — 1,54 м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 err="1">
                <a:solidFill>
                  <a:srgbClr val="000000"/>
                </a:solidFill>
                <a:effectLst/>
                <a:latin typeface="HelveticaRegular"/>
              </a:rPr>
              <a:t>Розмах</a:t>
            </a:r>
            <a:r>
              <a:rPr lang="ru-RU" b="0" i="0" dirty="0">
                <a:solidFill>
                  <a:srgbClr val="000000"/>
                </a:solidFill>
                <a:effectLst/>
                <a:latin typeface="HelveticaRegular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HelveticaRegular"/>
              </a:rPr>
              <a:t>крила</a:t>
            </a:r>
            <a:r>
              <a:rPr lang="ru-RU" b="0" i="0" dirty="0">
                <a:solidFill>
                  <a:srgbClr val="000000"/>
                </a:solidFill>
                <a:effectLst/>
                <a:latin typeface="HelveticaRegular"/>
              </a:rPr>
              <a:t> — 2,24 м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 err="1">
                <a:solidFill>
                  <a:srgbClr val="000000"/>
                </a:solidFill>
                <a:effectLst/>
                <a:latin typeface="HelveticaRegular"/>
              </a:rPr>
              <a:t>Маса</a:t>
            </a:r>
            <a:r>
              <a:rPr lang="ru-RU" b="0" i="0" dirty="0">
                <a:solidFill>
                  <a:srgbClr val="000000"/>
                </a:solidFill>
                <a:effectLst/>
                <a:latin typeface="HelveticaRegular"/>
              </a:rPr>
              <a:t> — 1230 кг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 err="1">
                <a:solidFill>
                  <a:srgbClr val="000000"/>
                </a:solidFill>
                <a:effectLst/>
                <a:latin typeface="HelveticaRegular"/>
              </a:rPr>
              <a:t>Крейсерська</a:t>
            </a:r>
            <a:r>
              <a:rPr lang="ru-RU" b="0" i="0" dirty="0">
                <a:solidFill>
                  <a:srgbClr val="000000"/>
                </a:solidFill>
                <a:effectLst/>
                <a:latin typeface="HelveticaRegular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HelveticaRegular"/>
              </a:rPr>
              <a:t>швидкість</a:t>
            </a:r>
            <a:r>
              <a:rPr lang="ru-RU" b="0" i="0" dirty="0">
                <a:solidFill>
                  <a:srgbClr val="000000"/>
                </a:solidFill>
                <a:effectLst/>
                <a:latin typeface="HelveticaRegular"/>
              </a:rPr>
              <a:t> — 950 км/год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HelveticaRegular"/>
              </a:rPr>
              <a:t>Максимальна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HelveticaRegular"/>
              </a:rPr>
              <a:t>дальність</a:t>
            </a:r>
            <a:r>
              <a:rPr lang="ru-RU" b="0" i="0" dirty="0">
                <a:solidFill>
                  <a:srgbClr val="000000"/>
                </a:solidFill>
                <a:effectLst/>
                <a:latin typeface="HelveticaRegular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HelveticaRegular"/>
              </a:rPr>
              <a:t>польоту</a:t>
            </a:r>
            <a:r>
              <a:rPr lang="ru-RU" b="0" i="0" dirty="0">
                <a:solidFill>
                  <a:srgbClr val="000000"/>
                </a:solidFill>
                <a:effectLst/>
                <a:latin typeface="HelveticaRegular"/>
              </a:rPr>
              <a:t> — 180 км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7B8BE6-0EDE-41E5-8126-DC1DC9CEF3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0" t="17800" r="24800" b="20601"/>
          <a:stretch/>
        </p:blipFill>
        <p:spPr>
          <a:xfrm>
            <a:off x="2857176" y="-27057"/>
            <a:ext cx="6254159" cy="429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80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Ту-141 Стриж. Скільки в Україні технічні харакетеристики">
            <a:extLst>
              <a:ext uri="{FF2B5EF4-FFF2-40B4-BE49-F238E27FC236}">
                <a16:creationId xmlns:a16="http://schemas.microsoft.com/office/drawing/2014/main" id="{B4528DA1-0200-4232-AFB0-49167FE0C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8" b="-7918"/>
          <a:stretch/>
        </p:blipFill>
        <p:spPr bwMode="auto">
          <a:xfrm>
            <a:off x="182433" y="160337"/>
            <a:ext cx="9144000" cy="573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C64D06-591E-4AC4-A3A5-CF89C631411D}"/>
              </a:ext>
            </a:extLst>
          </p:cNvPr>
          <p:cNvSpPr txBox="1"/>
          <p:nvPr/>
        </p:nvSpPr>
        <p:spPr>
          <a:xfrm>
            <a:off x="307975" y="5445224"/>
            <a:ext cx="88360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0000"/>
                </a:solidFill>
                <a:latin typeface="HelveticaBold"/>
              </a:rPr>
              <a:t>Техарактеристики</a:t>
            </a:r>
            <a:r>
              <a:rPr lang="ru-RU" b="1" dirty="0">
                <a:solidFill>
                  <a:srgbClr val="000000"/>
                </a:solidFill>
                <a:latin typeface="HelveticaBold"/>
              </a:rPr>
              <a:t> Ту-141 «Стриж»:  ПС  ЗС УКРАЇНИ</a:t>
            </a:r>
            <a:endParaRPr lang="ru-RU" dirty="0">
              <a:solidFill>
                <a:srgbClr val="000000"/>
              </a:solidFill>
              <a:latin typeface="HelveticaBold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000000"/>
                </a:solidFill>
                <a:latin typeface="HelveticaRegular"/>
              </a:rPr>
              <a:t>Довжина</a:t>
            </a:r>
            <a:r>
              <a:rPr lang="ru-RU" dirty="0">
                <a:solidFill>
                  <a:srgbClr val="000000"/>
                </a:solidFill>
                <a:latin typeface="HelveticaRegular"/>
              </a:rPr>
              <a:t> — 14,33 м            </a:t>
            </a:r>
            <a:r>
              <a:rPr lang="ru-RU" dirty="0" err="1">
                <a:solidFill>
                  <a:srgbClr val="000000"/>
                </a:solidFill>
                <a:latin typeface="HelveticaRegular"/>
              </a:rPr>
              <a:t>Висота</a:t>
            </a:r>
            <a:r>
              <a:rPr lang="ru-RU" dirty="0">
                <a:solidFill>
                  <a:srgbClr val="000000"/>
                </a:solidFill>
                <a:latin typeface="HelveticaRegular"/>
              </a:rPr>
              <a:t> — 4,25 м     </a:t>
            </a:r>
            <a:r>
              <a:rPr lang="ru-RU" dirty="0" err="1">
                <a:solidFill>
                  <a:srgbClr val="000000"/>
                </a:solidFill>
                <a:latin typeface="HelveticaRegular"/>
              </a:rPr>
              <a:t>Розмах</a:t>
            </a:r>
            <a:r>
              <a:rPr lang="ru-RU" dirty="0">
                <a:solidFill>
                  <a:srgbClr val="000000"/>
                </a:solidFill>
                <a:latin typeface="Helvetica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Regular"/>
              </a:rPr>
              <a:t>крила</a:t>
            </a:r>
            <a:r>
              <a:rPr lang="ru-RU" dirty="0">
                <a:solidFill>
                  <a:srgbClr val="000000"/>
                </a:solidFill>
                <a:latin typeface="HelveticaRegular"/>
              </a:rPr>
              <a:t> — 3,8 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000000"/>
                </a:solidFill>
                <a:latin typeface="HelveticaRegular"/>
              </a:rPr>
              <a:t>Маса</a:t>
            </a:r>
            <a:r>
              <a:rPr lang="ru-RU" dirty="0">
                <a:solidFill>
                  <a:srgbClr val="000000"/>
                </a:solidFill>
                <a:latin typeface="HelveticaRegular"/>
              </a:rPr>
              <a:t> — 5,37 </a:t>
            </a:r>
            <a:r>
              <a:rPr lang="ru-RU" dirty="0" err="1">
                <a:solidFill>
                  <a:srgbClr val="000000"/>
                </a:solidFill>
                <a:latin typeface="HelveticaRegular"/>
              </a:rPr>
              <a:t>тн</a:t>
            </a:r>
            <a:r>
              <a:rPr lang="ru-RU" dirty="0">
                <a:solidFill>
                  <a:srgbClr val="000000"/>
                </a:solidFill>
                <a:latin typeface="HelveticaRegular"/>
              </a:rPr>
              <a:t>     </a:t>
            </a:r>
            <a:r>
              <a:rPr lang="ru-RU" dirty="0" err="1">
                <a:solidFill>
                  <a:srgbClr val="000000"/>
                </a:solidFill>
                <a:latin typeface="HelveticaRegular"/>
              </a:rPr>
              <a:t>Крейсерська</a:t>
            </a:r>
            <a:r>
              <a:rPr lang="ru-RU" dirty="0">
                <a:solidFill>
                  <a:srgbClr val="000000"/>
                </a:solidFill>
                <a:latin typeface="Helvetica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Regular"/>
              </a:rPr>
              <a:t>швидкість</a:t>
            </a:r>
            <a:r>
              <a:rPr lang="ru-RU" dirty="0">
                <a:solidFill>
                  <a:srgbClr val="000000"/>
                </a:solidFill>
                <a:latin typeface="HelveticaRegular"/>
              </a:rPr>
              <a:t> — 1100 км/год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000000"/>
                </a:solidFill>
                <a:latin typeface="HelveticaRegular"/>
              </a:rPr>
              <a:t>Максим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HelveticaBold"/>
              </a:rPr>
              <a:t>хнічні</a:t>
            </a:r>
            <a:r>
              <a:rPr lang="ru-RU" b="1" i="0" dirty="0">
                <a:solidFill>
                  <a:srgbClr val="000000"/>
                </a:solidFill>
                <a:effectLst/>
                <a:latin typeface="HelveticaBold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HelveticaRegular"/>
              </a:rPr>
              <a:t>альна</a:t>
            </a:r>
            <a:r>
              <a:rPr lang="ru-RU" b="0" i="0" dirty="0">
                <a:solidFill>
                  <a:srgbClr val="000000"/>
                </a:solidFill>
                <a:effectLst/>
                <a:latin typeface="HelveticaRegular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HelveticaRegular"/>
              </a:rPr>
              <a:t>дальність</a:t>
            </a:r>
            <a:r>
              <a:rPr lang="ru-RU" b="0" i="0" dirty="0">
                <a:solidFill>
                  <a:srgbClr val="000000"/>
                </a:solidFill>
                <a:effectLst/>
                <a:latin typeface="HelveticaRegular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HelveticaRegular"/>
              </a:rPr>
              <a:t>польоту</a:t>
            </a:r>
            <a:r>
              <a:rPr lang="ru-RU" b="0" i="0" dirty="0">
                <a:solidFill>
                  <a:srgbClr val="000000"/>
                </a:solidFill>
                <a:effectLst/>
                <a:latin typeface="HelveticaRegular"/>
              </a:rPr>
              <a:t> — 1000 км</a:t>
            </a:r>
          </a:p>
        </p:txBody>
      </p:sp>
    </p:spTree>
    <p:extLst>
      <p:ext uri="{BB962C8B-B14F-4D97-AF65-F5344CB8AC3E}">
        <p14:creationId xmlns:p14="http://schemas.microsoft.com/office/powerpoint/2010/main" val="2666802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3648" y="548680"/>
            <a:ext cx="6480720" cy="830997"/>
          </a:xfrm>
          <a:prstGeom prst="rect">
            <a:avLst/>
          </a:prstGeom>
          <a:solidFill>
            <a:srgbClr val="FFFF00">
              <a:alpha val="79000"/>
            </a:srgbClr>
          </a:solidFill>
        </p:spPr>
        <p:txBody>
          <a:bodyPr wrap="square" rtlCol="0">
            <a:spAutoFit/>
          </a:bodyPr>
          <a:lstStyle/>
          <a:p>
            <a:r>
              <a:rPr lang="uk-UA" sz="4800" dirty="0"/>
              <a:t>ПРИНЦИПИ ПОЛЬОТІВ</a:t>
            </a:r>
            <a:endParaRPr lang="ru-RU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899592" y="1879074"/>
            <a:ext cx="403244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dirty="0"/>
              <a:t>1. </a:t>
            </a:r>
            <a:r>
              <a:rPr lang="uk-UA" sz="3600" dirty="0"/>
              <a:t>Балістичний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123728" y="2906405"/>
            <a:ext cx="403244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sz="3200" dirty="0"/>
              <a:t>2. АЕРОДИНАМІЧНИЙ</a:t>
            </a:r>
            <a:endParaRPr lang="ru-RU" sz="5400" dirty="0"/>
          </a:p>
        </p:txBody>
      </p:sp>
      <p:sp>
        <p:nvSpPr>
          <p:cNvPr id="8" name="TextBox 7"/>
          <p:cNvSpPr txBox="1"/>
          <p:nvPr/>
        </p:nvSpPr>
        <p:spPr>
          <a:xfrm>
            <a:off x="2915816" y="4021413"/>
            <a:ext cx="403244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sz="3200" dirty="0"/>
              <a:t>3. РАКЕТНИЙ</a:t>
            </a:r>
            <a:endParaRPr lang="ru-RU" sz="5400" dirty="0"/>
          </a:p>
        </p:txBody>
      </p:sp>
      <p:sp>
        <p:nvSpPr>
          <p:cNvPr id="9" name="TextBox 8"/>
          <p:cNvSpPr txBox="1"/>
          <p:nvPr/>
        </p:nvSpPr>
        <p:spPr>
          <a:xfrm>
            <a:off x="3491880" y="4797152"/>
            <a:ext cx="403244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sz="3600" dirty="0"/>
              <a:t>4. АЕРОСТАТИЧНИЙ</a:t>
            </a:r>
            <a:endParaRPr lang="ru-RU" sz="6000" dirty="0"/>
          </a:p>
        </p:txBody>
      </p:sp>
      <p:sp>
        <p:nvSpPr>
          <p:cNvPr id="10" name="TextBox 9"/>
          <p:cNvSpPr txBox="1"/>
          <p:nvPr/>
        </p:nvSpPr>
        <p:spPr>
          <a:xfrm>
            <a:off x="2116872" y="5805264"/>
            <a:ext cx="403244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sz="3600" dirty="0"/>
              <a:t>5.КОСМІЧНИЙ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167157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2" t="12020" r="18892" b="16363"/>
          <a:stretch/>
        </p:blipFill>
        <p:spPr bwMode="auto">
          <a:xfrm>
            <a:off x="16934" y="772509"/>
            <a:ext cx="8906349" cy="546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218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t="24632" r="50000" b="11796"/>
          <a:stretch/>
        </p:blipFill>
        <p:spPr bwMode="auto">
          <a:xfrm>
            <a:off x="1021976" y="692696"/>
            <a:ext cx="6791540" cy="5759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871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3" r="50000" b="8098"/>
          <a:stretch/>
        </p:blipFill>
        <p:spPr bwMode="auto">
          <a:xfrm>
            <a:off x="0" y="404664"/>
            <a:ext cx="8861296" cy="631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342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3588" y="40737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ОСНОВНІ СКЛАДОВІ ДРОНА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625512"/>
            <a:ext cx="835292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uk-UA" dirty="0"/>
              <a:t>Рама (корпус)  в комплекті (як правило КАРБОНОВА)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err="1"/>
              <a:t>Політний</a:t>
            </a:r>
            <a:r>
              <a:rPr lang="uk-UA" dirty="0"/>
              <a:t> </a:t>
            </a:r>
            <a:r>
              <a:rPr lang="uk-UA" dirty="0" err="1"/>
              <a:t>контроллер</a:t>
            </a:r>
            <a:r>
              <a:rPr lang="uk-UA" dirty="0"/>
              <a:t> (</a:t>
            </a:r>
            <a:r>
              <a:rPr lang="uk-UA" dirty="0" err="1"/>
              <a:t>політний</a:t>
            </a:r>
            <a:r>
              <a:rPr lang="uk-UA" dirty="0"/>
              <a:t> стек )  (ПК) – за допомогою програмного забезпечення (прошивки) – обробляє дуже багато інформації і видає команди на виконавчі пристрої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/>
              <a:t>Регулятор обертів двигунів (регулює величину напруги, що подається на двигуни і тим самим забезпечує політ ЛА)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/>
              <a:t>Мотори ( </a:t>
            </a:r>
            <a:r>
              <a:rPr lang="uk-UA" dirty="0" err="1"/>
              <a:t>безщіткові</a:t>
            </a:r>
            <a:r>
              <a:rPr lang="uk-UA" dirty="0"/>
              <a:t>) та гвинти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/>
              <a:t>Радіоприймач </a:t>
            </a:r>
            <a:r>
              <a:rPr lang="uk-UA" dirty="0"/>
              <a:t>(сигналів управління з Антеною кругової направленості. Сигнали що приймаються від ПУ на подаються на ПК для подальшої обробки (За 1 із 2  протоколів)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err="1"/>
              <a:t>Відеотракт</a:t>
            </a:r>
            <a:r>
              <a:rPr lang="uk-UA" dirty="0"/>
              <a:t> (Камера, передавач, Антена </a:t>
            </a:r>
            <a:r>
              <a:rPr lang="uk-UA" dirty="0" err="1"/>
              <a:t>Відеопередавача</a:t>
            </a:r>
            <a:r>
              <a:rPr lang="uk-UA" dirty="0"/>
              <a:t>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/>
              <a:t>Акумулятор </a:t>
            </a:r>
            <a:r>
              <a:rPr lang="en-US" dirty="0"/>
              <a:t>Li-Po </a:t>
            </a:r>
            <a:r>
              <a:rPr lang="uk-UA" dirty="0"/>
              <a:t>або  </a:t>
            </a:r>
            <a:r>
              <a:rPr lang="en-US" dirty="0"/>
              <a:t>Li-Io </a:t>
            </a:r>
            <a:r>
              <a:rPr lang="uk-UA" dirty="0"/>
              <a:t>( як правило з </a:t>
            </a:r>
            <a:r>
              <a:rPr lang="en-US" dirty="0"/>
              <a:t>BMS –</a:t>
            </a:r>
            <a:r>
              <a:rPr lang="uk-UA" dirty="0"/>
              <a:t>захистом)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/>
              <a:t>Додаткові пристрої (</a:t>
            </a:r>
            <a:r>
              <a:rPr lang="uk-UA" dirty="0" err="1"/>
              <a:t>Бузер</a:t>
            </a:r>
            <a:r>
              <a:rPr lang="uk-UA" dirty="0"/>
              <a:t>, </a:t>
            </a:r>
            <a:r>
              <a:rPr lang="en-US" dirty="0"/>
              <a:t>GPS</a:t>
            </a:r>
            <a:r>
              <a:rPr lang="uk-UA" dirty="0"/>
              <a:t> модуль, Барометр, Компас, СКИДИ та</a:t>
            </a:r>
            <a:r>
              <a:rPr lang="en-US" dirty="0"/>
              <a:t> </a:t>
            </a:r>
            <a:r>
              <a:rPr lang="uk-UA" dirty="0"/>
              <a:t>інше)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/>
              <a:t>НАЛАШТОВАНИЙ ПІД ЦЕЙ ДРОН ПУЛЬТ УПРАВЛІННЯ та ПРИЙМАЧ ВІДЕОСИГНАЛІВ (Детально про них окремі слайди)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/>
              <a:t>Пристрої для зарядки АКУМУЛЯТОРІВ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/>
              <a:t>КОМПЮТЕР З ІНТЕРНЕТОМ для контролю та налаштувань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/>
              <a:t>ПРОГРАМНЕ ЗАБЕЗПЕЧЕННЯ ПІД УСІ СКЛАДОВІ (Інтернет </a:t>
            </a:r>
            <a:r>
              <a:rPr lang="en-US" dirty="0"/>
              <a:t> </a:t>
            </a:r>
            <a:r>
              <a:rPr lang="uk-UA" dirty="0"/>
              <a:t>РЕСУРС </a:t>
            </a:r>
            <a:r>
              <a:rPr lang="ru-RU" dirty="0"/>
              <a:t> </a:t>
            </a:r>
            <a:r>
              <a:rPr lang="ru-RU" dirty="0" err="1"/>
              <a:t>Вета</a:t>
            </a:r>
            <a:r>
              <a:rPr lang="en-US" dirty="0"/>
              <a:t>Flight)</a:t>
            </a:r>
            <a:endParaRPr lang="uk-UA" dirty="0"/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err="1"/>
              <a:t>Контрольно</a:t>
            </a:r>
            <a:r>
              <a:rPr lang="uk-UA" dirty="0"/>
              <a:t> вимірювальні прилади та засоби паяння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/>
              <a:t>(ЛЮДИ- ТОЛКОВИЙ ІНЖЕНЕР по збиранню, програміст і ПІЛОТ)</a:t>
            </a:r>
          </a:p>
          <a:p>
            <a:pPr marL="285750" indent="-285750">
              <a:buFont typeface="Wingdings" pitchFamily="2" charset="2"/>
              <a:buChar char="Ø"/>
            </a:pPr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6326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Контролер польоту SpeedyBee F405 V3 – ідеальне рішення для FPV та го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Контролер польоту SpeedyBee F405 V3 – ідеальне рішення для FPV та гонок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SpeedyBee F405 V3 – контролер польоту для FPV квадрокоптерів та гоночних дронів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1" t="31402" r="39221" b="35835"/>
          <a:stretch/>
        </p:blipFill>
        <p:spPr>
          <a:xfrm>
            <a:off x="1567542" y="1190170"/>
            <a:ext cx="5747657" cy="470262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0375" y="312738"/>
            <a:ext cx="7784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Контролер </a:t>
            </a:r>
            <a:r>
              <a:rPr lang="ru-RU" dirty="0" err="1"/>
              <a:t>польоту</a:t>
            </a:r>
            <a:r>
              <a:rPr lang="ru-RU" dirty="0"/>
              <a:t> </a:t>
            </a:r>
            <a:r>
              <a:rPr lang="ru-RU" dirty="0" err="1"/>
              <a:t>SpeedyBee</a:t>
            </a:r>
            <a:r>
              <a:rPr lang="ru-RU" dirty="0"/>
              <a:t> F405 V3 – </a:t>
            </a:r>
            <a:r>
              <a:rPr lang="ru-RU" dirty="0" err="1"/>
              <a:t>ідеальне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 для FPV та гонок</a:t>
            </a:r>
          </a:p>
        </p:txBody>
      </p:sp>
    </p:spTree>
    <p:extLst>
      <p:ext uri="{BB962C8B-B14F-4D97-AF65-F5344CB8AC3E}">
        <p14:creationId xmlns:p14="http://schemas.microsoft.com/office/powerpoint/2010/main" val="4287676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Політний контролер Matek F405-mini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2" t="11109" r="12066" b="12198"/>
          <a:stretch/>
        </p:blipFill>
        <p:spPr bwMode="auto">
          <a:xfrm>
            <a:off x="1043608" y="414609"/>
            <a:ext cx="6264696" cy="622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818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6" t="23537" r="56430" b="34129"/>
          <a:stretch/>
        </p:blipFill>
        <p:spPr bwMode="auto">
          <a:xfrm>
            <a:off x="1115616" y="1198320"/>
            <a:ext cx="6696744" cy="550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404664"/>
            <a:ext cx="66967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ПОЛІТНИЙ КОНТРОЛЛЕР  </a:t>
            </a:r>
            <a:r>
              <a:rPr lang="en-US" sz="3200" b="1" dirty="0"/>
              <a:t>F4V3S PLUS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4014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3" t="12676" r="1633" b="21690"/>
          <a:stretch/>
        </p:blipFill>
        <p:spPr>
          <a:xfrm>
            <a:off x="1979712" y="-35874"/>
            <a:ext cx="4752528" cy="678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45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2" b="21503"/>
          <a:stretch/>
        </p:blipFill>
        <p:spPr>
          <a:xfrm>
            <a:off x="1619672" y="1"/>
            <a:ext cx="4529668" cy="649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7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t="11595" r="56621" b="39069"/>
          <a:stretch/>
        </p:blipFill>
        <p:spPr bwMode="auto">
          <a:xfrm>
            <a:off x="460375" y="1556792"/>
            <a:ext cx="6532827" cy="478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312738"/>
            <a:ext cx="72728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Регулятор швидкості </a:t>
            </a:r>
            <a:r>
              <a:rPr lang="ru-RU" sz="2800" dirty="0" err="1"/>
              <a:t>обертів</a:t>
            </a:r>
            <a:r>
              <a:rPr lang="ru-RU" sz="2800" dirty="0"/>
              <a:t>  </a:t>
            </a:r>
            <a:r>
              <a:rPr lang="ru-RU" sz="2800" dirty="0" err="1"/>
              <a:t>двигуна</a:t>
            </a:r>
            <a:r>
              <a:rPr lang="ru-RU" sz="2800" dirty="0"/>
              <a:t>  (</a:t>
            </a:r>
            <a:r>
              <a:rPr lang="en-US" sz="2800" dirty="0"/>
              <a:t>ESC) </a:t>
            </a:r>
            <a:r>
              <a:rPr lang="en-US" sz="2800" dirty="0" err="1"/>
              <a:t>Hobbyporter</a:t>
            </a:r>
            <a:r>
              <a:rPr lang="en-US" sz="2800" dirty="0"/>
              <a:t> 80A 4in1 (HP0010.9973)</a:t>
            </a:r>
          </a:p>
          <a:p>
            <a:br>
              <a:rPr lang="en-US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2180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7647" r="23315" b="14480"/>
          <a:stretch/>
        </p:blipFill>
        <p:spPr bwMode="auto">
          <a:xfrm>
            <a:off x="1171976" y="1916832"/>
            <a:ext cx="7146491" cy="4706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48680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 MQ-9 Reaper unmanned aerial vehicle flies a combat mission over southern Afghanistan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58782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39" b="43082"/>
          <a:stretch/>
        </p:blipFill>
        <p:spPr>
          <a:xfrm>
            <a:off x="11099" y="1340768"/>
            <a:ext cx="9056411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08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9" b="63614"/>
          <a:stretch/>
        </p:blipFill>
        <p:spPr>
          <a:xfrm>
            <a:off x="46358" y="980727"/>
            <a:ext cx="8918130" cy="375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19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17" b="30002"/>
          <a:stretch/>
        </p:blipFill>
        <p:spPr>
          <a:xfrm>
            <a:off x="107504" y="476672"/>
            <a:ext cx="844205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32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6" t="18001" r="38088" b="22972"/>
          <a:stretch/>
        </p:blipFill>
        <p:spPr bwMode="auto">
          <a:xfrm>
            <a:off x="1691680" y="-99392"/>
            <a:ext cx="5329069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2673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7" t="15908" r="8080" b="13971"/>
          <a:stretch/>
        </p:blipFill>
        <p:spPr bwMode="auto">
          <a:xfrm>
            <a:off x="971600" y="0"/>
            <a:ext cx="7307512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225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" t="18838" r="35745" b="12925"/>
          <a:stretch/>
        </p:blipFill>
        <p:spPr bwMode="auto">
          <a:xfrm>
            <a:off x="0" y="332656"/>
            <a:ext cx="8856910" cy="548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97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9" t="18001" r="33513" b="20922"/>
          <a:stretch/>
        </p:blipFill>
        <p:spPr bwMode="auto">
          <a:xfrm>
            <a:off x="1475656" y="1196752"/>
            <a:ext cx="5529184" cy="548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62068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Відеопередавач</a:t>
            </a:r>
            <a:r>
              <a:rPr lang="ru-RU" dirty="0"/>
              <a:t> AKK на 37 каналов FX2 </a:t>
            </a:r>
            <a:r>
              <a:rPr lang="ru-RU" dirty="0" err="1"/>
              <a:t>Dominator</a:t>
            </a:r>
            <a:r>
              <a:rPr lang="ru-RU" dirty="0"/>
              <a:t> 5.8GHz 2000mW</a:t>
            </a:r>
          </a:p>
        </p:txBody>
      </p:sp>
    </p:spTree>
    <p:extLst>
      <p:ext uri="{BB962C8B-B14F-4D97-AF65-F5344CB8AC3E}">
        <p14:creationId xmlns:p14="http://schemas.microsoft.com/office/powerpoint/2010/main" val="9489708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Видеопередатчик AKK на 37 каналов FX2 Dominator 5.8GHz 2000mW AKK_FX2 фото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25327" r="58949" b="35322"/>
          <a:stretch/>
        </p:blipFill>
        <p:spPr bwMode="auto">
          <a:xfrm>
            <a:off x="1691679" y="908720"/>
            <a:ext cx="660826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58949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Зображення 1 з 1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Зображення 1 з 11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Зображення 1 з 11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4" t="24908" r="33067" b="10205"/>
          <a:stretch/>
        </p:blipFill>
        <p:spPr bwMode="auto">
          <a:xfrm>
            <a:off x="765175" y="2132856"/>
            <a:ext cx="4587438" cy="449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6" t="39900" r="12295" b="45657"/>
          <a:stretch/>
        </p:blipFill>
        <p:spPr bwMode="auto">
          <a:xfrm>
            <a:off x="3851920" y="421594"/>
            <a:ext cx="5036458" cy="100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100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22735" r="47412" b="11558"/>
          <a:stretch/>
        </p:blipFill>
        <p:spPr bwMode="auto">
          <a:xfrm>
            <a:off x="1308538" y="1576551"/>
            <a:ext cx="5533696" cy="455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476672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Видеопередатчик</a:t>
            </a:r>
            <a:r>
              <a:rPr lang="ru-RU" dirty="0"/>
              <a:t> </a:t>
            </a:r>
            <a:r>
              <a:rPr lang="en-US" dirty="0"/>
              <a:t>AKK FX2-Dominator 5.8GHz 2000mW</a:t>
            </a:r>
          </a:p>
          <a:p>
            <a:br>
              <a:rPr lang="en-US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632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1" t="16872" r="23108" b="14480"/>
          <a:stretch/>
        </p:blipFill>
        <p:spPr bwMode="auto">
          <a:xfrm>
            <a:off x="467543" y="476672"/>
            <a:ext cx="8645435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4490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F2C863-FAEB-4BB2-A049-F91DBE5E072B}"/>
              </a:ext>
            </a:extLst>
          </p:cNvPr>
          <p:cNvSpPr txBox="1"/>
          <p:nvPr/>
        </p:nvSpPr>
        <p:spPr>
          <a:xfrm>
            <a:off x="251520" y="58847"/>
            <a:ext cx="889248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Модуль з </a:t>
            </a:r>
            <a:r>
              <a:rPr lang="uk-UA" b="1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оптоволокном</a:t>
            </a:r>
            <a:r>
              <a:rPr lang="uk-UA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10 км для </a:t>
            </a:r>
            <a:r>
              <a:rPr lang="en-US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FPV-</a:t>
            </a:r>
            <a:r>
              <a:rPr lang="uk-UA" b="1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дронів</a:t>
            </a:r>
            <a:r>
              <a:rPr lang="uk-UA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– повітряний блок </a:t>
            </a:r>
            <a:r>
              <a:rPr lang="uk-UA" b="1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оптоволокна</a:t>
            </a:r>
            <a:r>
              <a:rPr lang="uk-UA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uk-UA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</a:br>
            <a:br>
              <a:rPr lang="uk-UA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</a:br>
            <a:br>
              <a:rPr lang="uk-UA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</a:br>
            <a:r>
              <a:rPr lang="uk-UA" sz="28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Опис</a:t>
            </a:r>
          </a:p>
          <a:p>
            <a:pPr algn="l"/>
            <a:r>
              <a:rPr lang="uk-UA" sz="28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Конвертери сигналу “Земля” та “Небо” здатні перетворювати електричні сигнали на світлові які передаються по оптоволоконному кабелю між собою та знаходяться в ролі великого подовжувача між польотним контролером </a:t>
            </a:r>
            <a:r>
              <a:rPr lang="uk-UA" sz="28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дрона</a:t>
            </a:r>
            <a:r>
              <a:rPr lang="uk-UA" sz="28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, його відео передатчиком та приймачем, які знаходяться на землі. </a:t>
            </a:r>
          </a:p>
          <a:p>
            <a:pPr algn="l"/>
            <a:r>
              <a:rPr lang="uk-UA" sz="28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Це дозволяє </a:t>
            </a:r>
            <a:r>
              <a:rPr lang="uk-UA" sz="28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дрону</a:t>
            </a:r>
            <a:r>
              <a:rPr lang="uk-UA" sz="28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протидіяти засобам радіо електронної боротьби (РЕБ та РЕР). Система забезпечує функціонування на відстані 5, 10 або 15 км в залежності від обраного варіанту котушки.</a:t>
            </a:r>
          </a:p>
        </p:txBody>
      </p:sp>
    </p:spTree>
    <p:extLst>
      <p:ext uri="{BB962C8B-B14F-4D97-AF65-F5344CB8AC3E}">
        <p14:creationId xmlns:p14="http://schemas.microsoft.com/office/powerpoint/2010/main" val="33675284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A2E701-3158-4012-922C-171693179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3" t="29247" r="31100" b="5530"/>
          <a:stretch/>
        </p:blipFill>
        <p:spPr>
          <a:xfrm>
            <a:off x="395536" y="80074"/>
            <a:ext cx="8883164" cy="601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849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501020-E5FC-4D45-8605-FE0CB68D7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22" t="39254" r="30116" b="12941"/>
          <a:stretch/>
        </p:blipFill>
        <p:spPr>
          <a:xfrm>
            <a:off x="611560" y="260648"/>
            <a:ext cx="7487156" cy="4734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B9756A-8133-41D0-A9E4-5673945346E9}"/>
              </a:ext>
            </a:extLst>
          </p:cNvPr>
          <p:cNvSpPr txBox="1"/>
          <p:nvPr/>
        </p:nvSpPr>
        <p:spPr>
          <a:xfrm>
            <a:off x="1115616" y="5157192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Модуль підключення </a:t>
            </a:r>
            <a:r>
              <a:rPr lang="uk-UA" dirty="0" err="1"/>
              <a:t>оптоволокна</a:t>
            </a:r>
            <a:r>
              <a:rPr lang="uk-UA" dirty="0"/>
              <a:t> для </a:t>
            </a:r>
            <a:r>
              <a:rPr lang="en-US" dirty="0"/>
              <a:t>FTV-</a:t>
            </a:r>
            <a:r>
              <a:rPr lang="uk-UA" dirty="0" err="1"/>
              <a:t>дронів</a:t>
            </a:r>
            <a:r>
              <a:rPr lang="uk-UA" dirty="0"/>
              <a:t> </a:t>
            </a:r>
            <a:r>
              <a:rPr lang="en-US" dirty="0"/>
              <a:t>  ANGAR  -</a:t>
            </a:r>
            <a:r>
              <a:rPr lang="uk-UA" dirty="0"/>
              <a:t> наземний блок </a:t>
            </a:r>
            <a:r>
              <a:rPr lang="uk-UA" dirty="0" err="1"/>
              <a:t>оптоволокна</a:t>
            </a:r>
            <a:r>
              <a:rPr lang="uk-UA" dirty="0"/>
              <a:t> для керування БПЛА</a:t>
            </a:r>
          </a:p>
        </p:txBody>
      </p:sp>
    </p:spTree>
    <p:extLst>
      <p:ext uri="{BB962C8B-B14F-4D97-AF65-F5344CB8AC3E}">
        <p14:creationId xmlns:p14="http://schemas.microsoft.com/office/powerpoint/2010/main" val="25269717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E5FB17-EF33-42B9-A0DE-679F53709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35178" r="24801" b="9976"/>
          <a:stretch/>
        </p:blipFill>
        <p:spPr>
          <a:xfrm>
            <a:off x="389729" y="0"/>
            <a:ext cx="8352928" cy="53285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B5C34A-2067-4D90-BB94-3C4CBCDA82A7}"/>
              </a:ext>
            </a:extLst>
          </p:cNvPr>
          <p:cNvSpPr txBox="1"/>
          <p:nvPr/>
        </p:nvSpPr>
        <p:spPr>
          <a:xfrm>
            <a:off x="683568" y="6093296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Повітряний Модуль з </a:t>
            </a:r>
            <a:r>
              <a:rPr lang="uk-UA" dirty="0" err="1"/>
              <a:t>оптоволокном</a:t>
            </a:r>
            <a:r>
              <a:rPr lang="uk-UA" dirty="0"/>
              <a:t> для </a:t>
            </a:r>
            <a:r>
              <a:rPr lang="en-US" dirty="0"/>
              <a:t>FTV- </a:t>
            </a:r>
            <a:r>
              <a:rPr lang="uk-UA" dirty="0" err="1"/>
              <a:t>дронів</a:t>
            </a:r>
            <a:r>
              <a:rPr lang="uk-UA" dirty="0"/>
              <a:t> - </a:t>
            </a:r>
            <a:r>
              <a:rPr lang="en-US" dirty="0"/>
              <a:t>ANGAR</a:t>
            </a:r>
            <a:r>
              <a:rPr lang="uk-U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14166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325A24-E467-441A-AF4F-707BAFC76264}"/>
              </a:ext>
            </a:extLst>
          </p:cNvPr>
          <p:cNvSpPr txBox="1"/>
          <p:nvPr/>
        </p:nvSpPr>
        <p:spPr>
          <a:xfrm>
            <a:off x="2286000" y="-21547068"/>
            <a:ext cx="45720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" b="1" dirty="0"/>
              <a:t>Станция управления FPV дронов 15км с оптоволокном - это передовое устройство, позволяющее организовать высокоскоростную и безопасную передачу данных между дроном и наземной станцией с помощью оптоволоконного кабеля.</a:t>
            </a:r>
          </a:p>
          <a:p>
            <a:br>
              <a:rPr lang="ru-RU" sz="300" b="1" dirty="0"/>
            </a:br>
            <a:r>
              <a:rPr lang="ru-RU" sz="300" b="1" dirty="0"/>
              <a:t>Технология проводной волоконно-оптической связи успешно решила проблему коротковолновой связи БПЛА в среде сильных помех и может достичь проводной связи на расстояние 5 км, 10 км, 15 км, обеспечивая стабильность и безопасность связи.</a:t>
            </a:r>
          </a:p>
          <a:p>
            <a:r>
              <a:rPr lang="ru-RU" sz="300" b="1" dirty="0"/>
              <a:t>Основные особенности:</a:t>
            </a:r>
          </a:p>
          <a:p>
            <a:br>
              <a:rPr lang="ru-RU" sz="300" dirty="0"/>
            </a:br>
            <a:r>
              <a:rPr lang="ru-RU" sz="300" b="1" dirty="0"/>
              <a:t>Расширенная дальность: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Версии доступны для разных расстояний 5 км, 10 км, 15 км.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Обеспечивают стабильную связь даже на максимальном расстоянии.</a:t>
            </a:r>
          </a:p>
          <a:p>
            <a:r>
              <a:rPr lang="ru-RU" sz="300" b="1" dirty="0"/>
              <a:t>Надежность связи: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Оптоволокно гарантирует полную защищенность от помех и электромагнитных воздействий.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Исключает риск радиоперехвата, что критически важно для специальных задач.</a:t>
            </a:r>
          </a:p>
          <a:p>
            <a:r>
              <a:rPr lang="ru-RU" sz="300" b="1" dirty="0"/>
              <a:t>Плавная интеграция: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Воздушный блок интегрируется с FPV-дронами через стандартные порты подключения.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Совместим с широким спектром современных дронов.</a:t>
            </a:r>
          </a:p>
          <a:p>
            <a:r>
              <a:rPr lang="ru-RU" sz="300" b="1" dirty="0"/>
              <a:t>Производительность: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Обеспечивает передачу видео в высоком разрешении (HD/4K) без задержек.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Передача команд управления в реальном времени.</a:t>
            </a:r>
          </a:p>
          <a:p>
            <a:r>
              <a:rPr lang="ru-RU" sz="300" b="1" dirty="0"/>
              <a:t>Прочность и легкость: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Блок изготовлен из легких, но очень прочных материалов, что минимизирует нагрузку на дрон.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Выдерживает экстремальные температуры и другие строгие условия эксплуатации.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Тип кабеля: оптический, многослойный, с защитой от изломов.</a:t>
            </a:r>
          </a:p>
          <a:p>
            <a:r>
              <a:rPr lang="ru-RU" sz="300" b="1" dirty="0"/>
              <a:t>Применение: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Военные операции: обеспечение безопасной связи для стратегических задач.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Гражданское использование: мониторинг больших территорий, инспекция инфраструктуры и природных зон.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Спасательные миссии: работа в условиях, где радиосвязь невозможна.</a:t>
            </a:r>
          </a:p>
          <a:p>
            <a:r>
              <a:rPr lang="ru-RU" sz="300" b="1" dirty="0"/>
              <a:t>Достоинства: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Максимальная безопасность и конфиденциальность передачи данных.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Гарантированная стабильность даже в сложных условиях.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Простота установки и использования.</a:t>
            </a:r>
          </a:p>
          <a:p>
            <a:r>
              <a:rPr lang="ru-RU" sz="300" i="1" dirty="0"/>
              <a:t>Воздушный блок оптоволокна – это идеальное решение для тех, кто ищет сочетание надежности, высокой производительности и безопасности в управлении дронами.</a:t>
            </a:r>
            <a:endParaRPr lang="ru-RU" sz="300" dirty="0"/>
          </a:p>
          <a:p>
            <a:r>
              <a:rPr lang="ru-RU" sz="300" dirty="0"/>
              <a:t> </a:t>
            </a:r>
          </a:p>
          <a:p>
            <a:r>
              <a:rPr lang="ru-RU" sz="300" b="1" dirty="0"/>
              <a:t>Спецификация модуля</a:t>
            </a:r>
          </a:p>
          <a:p>
            <a:br>
              <a:rPr lang="ru-RU" sz="300" dirty="0"/>
            </a:br>
            <a:r>
              <a:rPr lang="ru-RU" sz="300" dirty="0"/>
              <a:t>Ultra-</a:t>
            </a:r>
            <a:r>
              <a:rPr lang="ru-RU" sz="300" dirty="0" err="1"/>
              <a:t>fine</a:t>
            </a:r>
            <a:r>
              <a:rPr lang="ru-RU" sz="300" dirty="0"/>
              <a:t> </a:t>
            </a:r>
            <a:r>
              <a:rPr lang="ru-RU" sz="300" dirty="0" err="1"/>
              <a:t>leather</a:t>
            </a:r>
            <a:r>
              <a:rPr lang="ru-RU" sz="300" dirty="0"/>
              <a:t> </a:t>
            </a:r>
            <a:r>
              <a:rPr lang="ru-RU" sz="300" dirty="0" err="1"/>
              <a:t>fiber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Тип кабеля G657A2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Наружный диаметр кабеля 0.5мм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Затухание 1310nm: ≤0.35db/</a:t>
            </a:r>
            <a:r>
              <a:rPr lang="ru-RU" sz="300" dirty="0" err="1"/>
              <a:t>km</a:t>
            </a:r>
            <a:r>
              <a:rPr lang="ru-RU" sz="300" dirty="0"/>
              <a:t>, 1550nm: ≤0.25db/</a:t>
            </a:r>
            <a:r>
              <a:rPr lang="ru-RU" sz="300" dirty="0" err="1"/>
              <a:t>km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Длина кабеля 15км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Размер катушки 15км~ 160*395мм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Вес катушки 15км: 3.2кг</a:t>
            </a:r>
          </a:p>
          <a:p>
            <a:r>
              <a:rPr lang="ru-RU" sz="300" dirty="0"/>
              <a:t> </a:t>
            </a:r>
          </a:p>
          <a:p>
            <a:r>
              <a:rPr lang="ru-RU" sz="300" b="1" dirty="0"/>
              <a:t>Способ подключения воздушной установки</a:t>
            </a:r>
          </a:p>
          <a:p>
            <a:r>
              <a:rPr lang="ru-RU" sz="300" dirty="0"/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VCC – питание 9-18 В, подключенное к плате управления полетом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Источник GND – подключите к контакту заземления GND контроллера полета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ВИДЕО – подключите к контакту ѴТХ контроллера полета (передача изображения </a:t>
            </a:r>
            <a:r>
              <a:rPr lang="ru-RU" sz="300" dirty="0" err="1"/>
              <a:t>pin</a:t>
            </a:r>
            <a:r>
              <a:rPr lang="ru-RU" sz="3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RX – подключается к выводу ТХ управления полетом вместо приемника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ТХ – подключите к контакту RX контроллера полета, заменяя приемник FC (волоконно-оптический интерфейс) оптоволоконный интерфейс, подключенный к концу волоконно-оптической трубы</a:t>
            </a:r>
          </a:p>
          <a:p>
            <a:r>
              <a:rPr lang="ru-RU" sz="300" b="1" dirty="0" err="1"/>
              <a:t>Betaflight</a:t>
            </a:r>
            <a:r>
              <a:rPr lang="ru-RU" sz="300" b="1" dirty="0"/>
              <a:t> Установить порт приемника</a:t>
            </a:r>
          </a:p>
          <a:p>
            <a:br>
              <a:rPr lang="ru-RU" sz="300" dirty="0"/>
            </a:br>
            <a:r>
              <a:rPr lang="ru-RU" sz="300" dirty="0"/>
              <a:t>После подключения оптоволоконного модуля ТС (воздушного блока) к порту UART полетного контроллера необходимо обратить внимание на номер порта.</a:t>
            </a:r>
          </a:p>
          <a:p>
            <a:r>
              <a:rPr lang="ru-RU" sz="300" dirty="0"/>
              <a:t>Если подключен к UART2, установите UART2 на порт приемника наземной станции </a:t>
            </a:r>
            <a:r>
              <a:rPr lang="ru-RU" sz="300" dirty="0" err="1"/>
              <a:t>betaflight</a:t>
            </a:r>
            <a:endParaRPr lang="ru-RU" sz="300" dirty="0"/>
          </a:p>
          <a:p>
            <a:r>
              <a:rPr lang="ru-RU" sz="300" b="1" dirty="0" err="1"/>
              <a:t>Медиаконвертор</a:t>
            </a:r>
            <a:r>
              <a:rPr lang="ru-RU" sz="300" b="1" dirty="0"/>
              <a:t> "земля" подключается к приемнику следующим образом: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GND – Подключите GND приемника к земле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5V – Подключите источник питания 5В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RX – Подключите контакт ТХ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ТХ – Подключите контакт RX</a:t>
            </a:r>
          </a:p>
          <a:p>
            <a:r>
              <a:rPr lang="ru-RU" sz="300" b="1" dirty="0"/>
              <a:t>Используйте пульт дистанционного управления для подключения к приемнику: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b="1" dirty="0"/>
              <a:t>ELRS</a:t>
            </a:r>
            <a:r>
              <a:rPr lang="ru-RU" sz="300" dirty="0"/>
              <a:t>: Если вы используете приемник ELRS на модуле RX, чтобы перевести приемник в режим соединения, необходимо 3 раза быстро включить питание модуля со стороны заземления, после чего приемник войдет в режим соединения (он мигает зеленым светом 3 раза, затем выключается и снова мигает зеленым 3 раза...) - это означает, что приемник перешел в связанный режим). Вам нужно зайти в SYS на панели управления и выбрать </a:t>
            </a:r>
            <a:r>
              <a:rPr lang="ru-RU" sz="300" dirty="0" err="1"/>
              <a:t>ExpressLRS</a:t>
            </a:r>
            <a:r>
              <a:rPr lang="ru-RU" sz="300" dirty="0"/>
              <a:t> – </a:t>
            </a:r>
            <a:r>
              <a:rPr lang="ru-RU" sz="300" dirty="0" err="1"/>
              <a:t>Bind</a:t>
            </a:r>
            <a:r>
              <a:rPr lang="ru-RU" sz="300" dirty="0"/>
              <a:t> </a:t>
            </a:r>
            <a:r>
              <a:rPr lang="ru-RU" sz="300" dirty="0" err="1"/>
              <a:t>and</a:t>
            </a:r>
            <a:r>
              <a:rPr lang="ru-RU" sz="300" dirty="0"/>
              <a:t> </a:t>
            </a:r>
            <a:r>
              <a:rPr lang="ru-RU" sz="300" dirty="0" err="1"/>
              <a:t>Pair</a:t>
            </a:r>
            <a:r>
              <a:rPr lang="ru-RU" sz="300" dirty="0"/>
              <a:t>, через несколько секунд соединение будет установлено, на экране пульта дистанционного управления появится индикация соединения, а приемник статически начнет светиться зеленым.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b="1" dirty="0"/>
              <a:t>TBS</a:t>
            </a:r>
            <a:r>
              <a:rPr lang="ru-RU" sz="300" dirty="0"/>
              <a:t>: для создания пары с приемником ТВ. Необходимо перевести ресивер в режим связывания, для этого мы открываем ресивер и нажимаем кнопку на ресивере, ресивер начинает мигать зеленым. вкладку «Привязка» и создайте пару, через несколько секунд будет установлено соединение между ресивером и пультом, на пульте появится индикатор сопряжения, а ресивер начнет светиться зелёным светом.</a:t>
            </a:r>
          </a:p>
          <a:p>
            <a:r>
              <a:rPr lang="ru-RU" sz="300" b="1" dirty="0"/>
              <a:t>Подключите видеовыход:</a:t>
            </a:r>
            <a:endParaRPr lang="ru-RU" sz="300" dirty="0"/>
          </a:p>
          <a:p>
            <a:r>
              <a:rPr lang="ru-RU" sz="300" dirty="0"/>
              <a:t>- Проводной видеосигнал: Вы можете использовать кабель AV-RCA для прямого вывода видеосигнала на экран или очки.</a:t>
            </a:r>
          </a:p>
          <a:p>
            <a:r>
              <a:rPr lang="ru-RU" sz="300" dirty="0"/>
              <a:t>- Беспроводной метод вывода видео: если используется беспроводной режим, подключите беспроводной </a:t>
            </a:r>
            <a:r>
              <a:rPr lang="ru-RU" sz="300" dirty="0" err="1"/>
              <a:t>видеопередатчик</a:t>
            </a:r>
            <a:r>
              <a:rPr lang="ru-RU" sz="300" dirty="0"/>
              <a:t> (VTX), поддерживающий любой частотный передатчик.</a:t>
            </a:r>
          </a:p>
          <a:p>
            <a:r>
              <a:rPr lang="ru-RU" sz="300" b="1" dirty="0"/>
              <a:t>Подключите оптоволокно:</a:t>
            </a:r>
            <a:endParaRPr lang="ru-RU" sz="300" dirty="0"/>
          </a:p>
          <a:p>
            <a:r>
              <a:rPr lang="ru-RU" sz="300" dirty="0"/>
              <a:t>!Важное напоминание!</a:t>
            </a:r>
          </a:p>
          <a:p>
            <a:r>
              <a:rPr lang="ru-RU" sz="300" b="1" i="1" dirty="0"/>
              <a:t>Перед полетом с оптическим волокном отрежьте фиксированную стяжку на ящике для хранения оптического волокна, в противном случае это может привести к разрыву оптического волокна.</a:t>
            </a:r>
            <a:endParaRPr lang="ru-RU" sz="300" dirty="0"/>
          </a:p>
          <a:p>
            <a:r>
              <a:rPr lang="ru-RU" sz="300" dirty="0"/>
              <a:t>Советы:</a:t>
            </a:r>
          </a:p>
          <a:p>
            <a:r>
              <a:rPr lang="ru-RU" sz="300" dirty="0"/>
              <a:t>1. Во время полета убедитесь, что выход оптического волокна находится подальше от пропеллера.</a:t>
            </a:r>
          </a:p>
          <a:p>
            <a:r>
              <a:rPr lang="ru-RU" sz="300" dirty="0"/>
              <a:t>2. Избегайте резких замедлений и падений. Избегайте поворотов при спуске. Избегайте падения при повороте. Эти действия могут привести к разрыву волокна пропеллером.</a:t>
            </a:r>
          </a:p>
          <a:p>
            <a:r>
              <a:rPr lang="ru-RU" sz="300" dirty="0"/>
              <a:t>3. Избегайте слишком больших углов при выходе из оптоволоконного кабеля.</a:t>
            </a:r>
          </a:p>
          <a:p>
            <a:r>
              <a:rPr lang="ru-RU" sz="300" dirty="0"/>
              <a:t>4. Скорость полета должна контролироваться в пределах 120 км/ч.</a:t>
            </a:r>
          </a:p>
          <a:p>
            <a:r>
              <a:rPr lang="ru-RU" sz="300" dirty="0"/>
              <a:t>5. Перед полетом убедитесь, что фиксирующая пряжка волоконно-оптической коробки разблокирована.</a:t>
            </a:r>
          </a:p>
          <a:p>
            <a:r>
              <a:rPr lang="ru-RU" sz="300" dirty="0"/>
              <a:t>6. Ускоряйтесь медленно во время первого взлета и избегайте слишком быстрого ускорения в течение всего полета, иначе это приведет к перегрузке волокон.</a:t>
            </a:r>
          </a:p>
          <a:p>
            <a:r>
              <a:rPr lang="ru-RU" dirty="0">
                <a:hlinkClick r:id="rId2"/>
              </a:rPr>
              <a:t>Подробнее: https://revolt.in.ua/p2438854325-stantsiya-upravleniya-fpv.html?source=merchant_center&amp;gad_source=1&amp;gclid=Cj0KCQiA-aK8BhCDARIsAL_-H9kMm5rM0sURrHiOEEyRLm8rcWmR753OmFmQZkK_81P4DbIKWMZ4_xAaApeJEALw_wcB</a:t>
            </a:r>
            <a:endParaRPr lang="uk-UA" dirty="0"/>
          </a:p>
        </p:txBody>
      </p:sp>
      <p:sp>
        <p:nvSpPr>
          <p:cNvPr id="3" name="AutoShape 2" descr="Українські сили здійснили свій перший наземний удар виключно з використанням роботизованих систем / колаж УНІАН, фото 22 і 56 брига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7749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325A24-E467-441A-AF4F-707BAFC76264}"/>
              </a:ext>
            </a:extLst>
          </p:cNvPr>
          <p:cNvSpPr txBox="1"/>
          <p:nvPr/>
        </p:nvSpPr>
        <p:spPr>
          <a:xfrm>
            <a:off x="2286000" y="-21547068"/>
            <a:ext cx="45720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" b="1" dirty="0"/>
              <a:t>Станция управления FPV дронов 15км с оптоволокном - это передовое устройство, позволяющее организовать высокоскоростную и безопасную передачу данных между дроном и наземной станцией с помощью оптоволоконного кабеля.</a:t>
            </a:r>
          </a:p>
          <a:p>
            <a:br>
              <a:rPr lang="ru-RU" sz="300" b="1" dirty="0"/>
            </a:br>
            <a:r>
              <a:rPr lang="ru-RU" sz="300" b="1" dirty="0"/>
              <a:t>Технология проводной волоконно-оптической связи успешно решила проблему коротковолновой связи БПЛА в среде сильных помех и может достичь проводной связи на расстояние 5 км, 10 км, 15 км, обеспечивая стабильность и безопасность связи.</a:t>
            </a:r>
          </a:p>
          <a:p>
            <a:r>
              <a:rPr lang="ru-RU" sz="300" b="1" dirty="0"/>
              <a:t>Основные особенности:</a:t>
            </a:r>
          </a:p>
          <a:p>
            <a:br>
              <a:rPr lang="ru-RU" sz="300" dirty="0"/>
            </a:br>
            <a:r>
              <a:rPr lang="ru-RU" sz="300" b="1" dirty="0"/>
              <a:t>Расширенная дальность: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Версии доступны для разных расстояний 5 км, 10 км, 15 км.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Обеспечивают стабильную связь даже на максимальном расстоянии.</a:t>
            </a:r>
          </a:p>
          <a:p>
            <a:r>
              <a:rPr lang="ru-RU" sz="300" b="1" dirty="0"/>
              <a:t>Надежность связи: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Оптоволокно гарантирует полную защищенность от помех и электромагнитных воздействий.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Исключает риск радиоперехвата, что критически важно для специальных задач.</a:t>
            </a:r>
          </a:p>
          <a:p>
            <a:r>
              <a:rPr lang="ru-RU" sz="300" b="1" dirty="0"/>
              <a:t>Плавная интеграция: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Воздушный блок интегрируется с FPV-дронами через стандартные порты подключения.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Совместим с широким спектром современных дронов.</a:t>
            </a:r>
          </a:p>
          <a:p>
            <a:r>
              <a:rPr lang="ru-RU" sz="300" b="1" dirty="0"/>
              <a:t>Производительность: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Обеспечивает передачу видео в высоком разрешении (HD/4K) без задержек.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Передача команд управления в реальном времени.</a:t>
            </a:r>
          </a:p>
          <a:p>
            <a:r>
              <a:rPr lang="ru-RU" sz="300" b="1" dirty="0"/>
              <a:t>Прочность и легкость: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Блок изготовлен из легких, но очень прочных материалов, что минимизирует нагрузку на дрон.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Выдерживает экстремальные температуры и другие строгие условия эксплуатации.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Тип кабеля: оптический, многослойный, с защитой от изломов.</a:t>
            </a:r>
          </a:p>
          <a:p>
            <a:r>
              <a:rPr lang="ru-RU" sz="300" b="1" dirty="0"/>
              <a:t>Применение: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Военные операции: обеспечение безопасной связи для стратегических задач.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Гражданское использование: мониторинг больших территорий, инспекция инфраструктуры и природных зон.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Спасательные миссии: работа в условиях, где радиосвязь невозможна.</a:t>
            </a:r>
          </a:p>
          <a:p>
            <a:r>
              <a:rPr lang="ru-RU" sz="300" b="1" dirty="0"/>
              <a:t>Достоинства: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Максимальная безопасность и конфиденциальность передачи данных.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Гарантированная стабильность даже в сложных условиях.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Простота установки и использования.</a:t>
            </a:r>
          </a:p>
          <a:p>
            <a:r>
              <a:rPr lang="ru-RU" sz="300" i="1" dirty="0"/>
              <a:t>Воздушный блок оптоволокна – это идеальное решение для тех, кто ищет сочетание надежности, высокой производительности и безопасности в управлении дронами.</a:t>
            </a:r>
            <a:endParaRPr lang="ru-RU" sz="300" dirty="0"/>
          </a:p>
          <a:p>
            <a:r>
              <a:rPr lang="ru-RU" sz="300" dirty="0"/>
              <a:t> </a:t>
            </a:r>
          </a:p>
          <a:p>
            <a:r>
              <a:rPr lang="ru-RU" sz="300" b="1" dirty="0"/>
              <a:t>Спецификация модуля</a:t>
            </a:r>
          </a:p>
          <a:p>
            <a:br>
              <a:rPr lang="ru-RU" sz="300" dirty="0"/>
            </a:br>
            <a:r>
              <a:rPr lang="ru-RU" sz="300" dirty="0"/>
              <a:t>Ultra-</a:t>
            </a:r>
            <a:r>
              <a:rPr lang="ru-RU" sz="300" dirty="0" err="1"/>
              <a:t>fine</a:t>
            </a:r>
            <a:r>
              <a:rPr lang="ru-RU" sz="300" dirty="0"/>
              <a:t> </a:t>
            </a:r>
            <a:r>
              <a:rPr lang="ru-RU" sz="300" dirty="0" err="1"/>
              <a:t>leather</a:t>
            </a:r>
            <a:r>
              <a:rPr lang="ru-RU" sz="300" dirty="0"/>
              <a:t> </a:t>
            </a:r>
            <a:r>
              <a:rPr lang="ru-RU" sz="300" dirty="0" err="1"/>
              <a:t>fiber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Тип кабеля G657A2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Наружный диаметр кабеля 0.5мм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Затухание 1310nm: ≤0.35db/</a:t>
            </a:r>
            <a:r>
              <a:rPr lang="ru-RU" sz="300" dirty="0" err="1"/>
              <a:t>km</a:t>
            </a:r>
            <a:r>
              <a:rPr lang="ru-RU" sz="300" dirty="0"/>
              <a:t>, 1550nm: ≤0.25db/</a:t>
            </a:r>
            <a:r>
              <a:rPr lang="ru-RU" sz="300" dirty="0" err="1"/>
              <a:t>km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Длина кабеля 15км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Размер катушки 15км~ 160*395мм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Вес катушки 15км: 3.2кг</a:t>
            </a:r>
          </a:p>
          <a:p>
            <a:r>
              <a:rPr lang="ru-RU" sz="300" dirty="0"/>
              <a:t> </a:t>
            </a:r>
          </a:p>
          <a:p>
            <a:r>
              <a:rPr lang="ru-RU" sz="300" b="1" dirty="0"/>
              <a:t>Способ подключения воздушной установки</a:t>
            </a:r>
          </a:p>
          <a:p>
            <a:r>
              <a:rPr lang="ru-RU" sz="300" dirty="0"/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VCC – питание 9-18 В, подключенное к плате управления полетом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Источник GND – подключите к контакту заземления GND контроллера полета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ВИДЕО – подключите к контакту ѴТХ контроллера полета (передача изображения </a:t>
            </a:r>
            <a:r>
              <a:rPr lang="ru-RU" sz="300" dirty="0" err="1"/>
              <a:t>pin</a:t>
            </a:r>
            <a:r>
              <a:rPr lang="ru-RU" sz="3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RX – подключается к выводу ТХ управления полетом вместо приемника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ТХ – подключите к контакту RX контроллера полета, заменяя приемник FC (волоконно-оптический интерфейс) оптоволоконный интерфейс, подключенный к концу волоконно-оптической трубы</a:t>
            </a:r>
          </a:p>
          <a:p>
            <a:r>
              <a:rPr lang="ru-RU" sz="300" b="1" dirty="0" err="1"/>
              <a:t>Betaflight</a:t>
            </a:r>
            <a:r>
              <a:rPr lang="ru-RU" sz="300" b="1" dirty="0"/>
              <a:t> Установить порт приемника</a:t>
            </a:r>
          </a:p>
          <a:p>
            <a:br>
              <a:rPr lang="ru-RU" sz="300" dirty="0"/>
            </a:br>
            <a:r>
              <a:rPr lang="ru-RU" sz="300" dirty="0"/>
              <a:t>После подключения оптоволоконного модуля ТС (воздушного блока) к порту UART полетного контроллера необходимо обратить внимание на номер порта.</a:t>
            </a:r>
          </a:p>
          <a:p>
            <a:r>
              <a:rPr lang="ru-RU" sz="300" dirty="0"/>
              <a:t>Если подключен к UART2, установите UART2 на порт приемника наземной станции </a:t>
            </a:r>
            <a:r>
              <a:rPr lang="ru-RU" sz="300" dirty="0" err="1"/>
              <a:t>betaflight</a:t>
            </a:r>
            <a:endParaRPr lang="ru-RU" sz="300" dirty="0"/>
          </a:p>
          <a:p>
            <a:r>
              <a:rPr lang="ru-RU" sz="300" b="1" dirty="0" err="1"/>
              <a:t>Медиаконвертор</a:t>
            </a:r>
            <a:r>
              <a:rPr lang="ru-RU" sz="300" b="1" dirty="0"/>
              <a:t> "земля" подключается к приемнику следующим образом: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GND – Подключите GND приемника к земле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5V – Подключите источник питания 5В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RX – Подключите контакт ТХ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ТХ – Подключите контакт RX</a:t>
            </a:r>
          </a:p>
          <a:p>
            <a:r>
              <a:rPr lang="ru-RU" sz="300" b="1" dirty="0"/>
              <a:t>Используйте пульт дистанционного управления для подключения к приемнику: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b="1" dirty="0"/>
              <a:t>ELRS</a:t>
            </a:r>
            <a:r>
              <a:rPr lang="ru-RU" sz="300" dirty="0"/>
              <a:t>: Если вы используете приемник ELRS на модуле RX, чтобы перевести приемник в режим соединения, необходимо 3 раза быстро включить питание модуля со стороны заземления, после чего приемник войдет в режим соединения (он мигает зеленым светом 3 раза, затем выключается и снова мигает зеленым 3 раза...) - это означает, что приемник перешел в связанный режим). Вам нужно зайти в SYS на панели управления и выбрать </a:t>
            </a:r>
            <a:r>
              <a:rPr lang="ru-RU" sz="300" dirty="0" err="1"/>
              <a:t>ExpressLRS</a:t>
            </a:r>
            <a:r>
              <a:rPr lang="ru-RU" sz="300" dirty="0"/>
              <a:t> – </a:t>
            </a:r>
            <a:r>
              <a:rPr lang="ru-RU" sz="300" dirty="0" err="1"/>
              <a:t>Bind</a:t>
            </a:r>
            <a:r>
              <a:rPr lang="ru-RU" sz="300" dirty="0"/>
              <a:t> </a:t>
            </a:r>
            <a:r>
              <a:rPr lang="ru-RU" sz="300" dirty="0" err="1"/>
              <a:t>and</a:t>
            </a:r>
            <a:r>
              <a:rPr lang="ru-RU" sz="300" dirty="0"/>
              <a:t> </a:t>
            </a:r>
            <a:r>
              <a:rPr lang="ru-RU" sz="300" dirty="0" err="1"/>
              <a:t>Pair</a:t>
            </a:r>
            <a:r>
              <a:rPr lang="ru-RU" sz="300" dirty="0"/>
              <a:t>, через несколько секунд соединение будет установлено, на экране пульта дистанционного управления появится индикация соединения, а приемник статически начнет светиться зеленым.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b="1" dirty="0"/>
              <a:t>TBS</a:t>
            </a:r>
            <a:r>
              <a:rPr lang="ru-RU" sz="300" dirty="0"/>
              <a:t>: для создания пары с приемником ТВ. Необходимо перевести ресивер в режим связывания, для этого мы открываем ресивер и нажимаем кнопку на ресивере, ресивер начинает мигать зеленым. вкладку «Привязка» и создайте пару, через несколько секунд будет установлено соединение между ресивером и пультом, на пульте появится индикатор сопряжения, а ресивер начнет светиться зелёным светом.</a:t>
            </a:r>
          </a:p>
          <a:p>
            <a:r>
              <a:rPr lang="ru-RU" sz="300" b="1" dirty="0"/>
              <a:t>Подключите видеовыход:</a:t>
            </a:r>
            <a:endParaRPr lang="ru-RU" sz="300" dirty="0"/>
          </a:p>
          <a:p>
            <a:r>
              <a:rPr lang="ru-RU" sz="300" dirty="0"/>
              <a:t>- Проводной видеосигнал: Вы можете использовать кабель AV-RCA для прямого вывода видеосигнала на экран или очки.</a:t>
            </a:r>
          </a:p>
          <a:p>
            <a:r>
              <a:rPr lang="ru-RU" sz="300" dirty="0"/>
              <a:t>- Беспроводной метод вывода видео: если используется беспроводной режим, подключите беспроводной </a:t>
            </a:r>
            <a:r>
              <a:rPr lang="ru-RU" sz="300" dirty="0" err="1"/>
              <a:t>видеопередатчик</a:t>
            </a:r>
            <a:r>
              <a:rPr lang="ru-RU" sz="300" dirty="0"/>
              <a:t> (VTX), поддерживающий любой частотный передатчик.</a:t>
            </a:r>
          </a:p>
          <a:p>
            <a:r>
              <a:rPr lang="ru-RU" sz="300" b="1" dirty="0"/>
              <a:t>Подключите оптоволокно:</a:t>
            </a:r>
            <a:endParaRPr lang="ru-RU" sz="300" dirty="0"/>
          </a:p>
          <a:p>
            <a:r>
              <a:rPr lang="ru-RU" sz="300" dirty="0"/>
              <a:t>!Важное напоминание!</a:t>
            </a:r>
          </a:p>
          <a:p>
            <a:r>
              <a:rPr lang="ru-RU" sz="300" b="1" i="1" dirty="0"/>
              <a:t>Перед полетом с оптическим волокном отрежьте фиксированную стяжку на ящике для хранения оптического волокна, в противном случае это может привести к разрыву оптического волокна.</a:t>
            </a:r>
            <a:endParaRPr lang="ru-RU" sz="300" dirty="0"/>
          </a:p>
          <a:p>
            <a:r>
              <a:rPr lang="ru-RU" sz="300" dirty="0"/>
              <a:t>Советы:</a:t>
            </a:r>
          </a:p>
          <a:p>
            <a:r>
              <a:rPr lang="ru-RU" sz="300" dirty="0"/>
              <a:t>1. Во время полета убедитесь, что выход оптического волокна находится подальше от пропеллера.</a:t>
            </a:r>
          </a:p>
          <a:p>
            <a:r>
              <a:rPr lang="ru-RU" sz="300" dirty="0"/>
              <a:t>2. Избегайте резких замедлений и падений. Избегайте поворотов при спуске. Избегайте падения при повороте. Эти действия могут привести к разрыву волокна пропеллером.</a:t>
            </a:r>
          </a:p>
          <a:p>
            <a:r>
              <a:rPr lang="ru-RU" sz="300" dirty="0"/>
              <a:t>3. Избегайте слишком больших углов при выходе из оптоволоконного кабеля.</a:t>
            </a:r>
          </a:p>
          <a:p>
            <a:r>
              <a:rPr lang="ru-RU" sz="300" dirty="0"/>
              <a:t>4. Скорость полета должна контролироваться в пределах 120 км/ч.</a:t>
            </a:r>
          </a:p>
          <a:p>
            <a:r>
              <a:rPr lang="ru-RU" sz="300" dirty="0"/>
              <a:t>5. Перед полетом убедитесь, что фиксирующая пряжка волоконно-оптической коробки разблокирована.</a:t>
            </a:r>
          </a:p>
          <a:p>
            <a:r>
              <a:rPr lang="ru-RU" sz="300" dirty="0"/>
              <a:t>6. Ускоряйтесь медленно во время первого взлета и избегайте слишком быстрого ускорения в течение всего полета, иначе это приведет к перегрузке волокон.</a:t>
            </a:r>
          </a:p>
          <a:p>
            <a:r>
              <a:rPr lang="ru-RU" dirty="0">
                <a:hlinkClick r:id="rId2"/>
              </a:rPr>
              <a:t>Подробнее: https://revolt.in.ua/p2438854325-stantsiya-upravleniya-fpv.html?source=merchant_center&amp;gad_source=1&amp;gclid=Cj0KCQiA-aK8BhCDARIsAL_-H9kMm5rM0sURrHiOEEyRLm8rcWmR753OmFmQZkK_81P4DbIKWMZ4_xAaApeJEALw_wcB</a:t>
            </a:r>
            <a:endParaRPr lang="uk-UA" dirty="0"/>
          </a:p>
        </p:txBody>
      </p:sp>
      <p:sp>
        <p:nvSpPr>
          <p:cNvPr id="5" name="AutoShape 2" descr="Українські сили здійснили свій перший наземний удар виключно з використанням роботизованих систем / колаж УНІАН, фото 22 і 56 бригад"/>
          <p:cNvSpPr>
            <a:spLocks noChangeAspect="1" noChangeArrowheads="1"/>
          </p:cNvSpPr>
          <p:nvPr/>
        </p:nvSpPr>
        <p:spPr bwMode="auto">
          <a:xfrm>
            <a:off x="34925" y="-1758950"/>
            <a:ext cx="737235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Українські сили здійснили свій перший наземний удар виключно з використанням роботизованих систем / колаж УНІАН, фото 22 і 56 брига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Українські сили здійснили свій перший наземний удар виключно з використанням роботизованих систем / колаж УНІАН, фото 22 і 56 бригад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713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0AB198-7CD1-43AE-BD08-D0AE9194AECC}"/>
              </a:ext>
            </a:extLst>
          </p:cNvPr>
          <p:cNvSpPr txBox="1"/>
          <p:nvPr/>
        </p:nvSpPr>
        <p:spPr>
          <a:xfrm>
            <a:off x="611560" y="404664"/>
            <a:ext cx="813690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Без </a:t>
            </a:r>
            <a:r>
              <a:rPr lang="ru-RU" sz="2400" b="1" dirty="0" err="1"/>
              <a:t>піхоти</a:t>
            </a:r>
            <a:r>
              <a:rPr lang="ru-RU" sz="2400" b="1" dirty="0"/>
              <a:t>, </a:t>
            </a:r>
            <a:r>
              <a:rPr lang="ru-RU" sz="2400" b="1" dirty="0" err="1"/>
              <a:t>виключно</a:t>
            </a:r>
            <a:r>
              <a:rPr lang="ru-RU" sz="2400" b="1" dirty="0"/>
              <a:t> </a:t>
            </a:r>
            <a:r>
              <a:rPr lang="ru-RU" sz="2400" b="1" dirty="0" err="1"/>
              <a:t>дронами</a:t>
            </a:r>
            <a:r>
              <a:rPr lang="ru-RU" sz="2400" b="1" dirty="0"/>
              <a:t>: в </a:t>
            </a:r>
            <a:r>
              <a:rPr lang="en-AU" sz="2400" b="1" dirty="0"/>
              <a:t>ISW </a:t>
            </a:r>
            <a:r>
              <a:rPr lang="ru-RU" sz="2400" b="1" dirty="0" err="1"/>
              <a:t>оцінили</a:t>
            </a:r>
            <a:r>
              <a:rPr lang="ru-RU" sz="2400" b="1" dirty="0"/>
              <a:t> </a:t>
            </a:r>
            <a:r>
              <a:rPr lang="ru-RU" sz="2400" b="1" dirty="0" err="1"/>
              <a:t>унікальну</a:t>
            </a:r>
            <a:r>
              <a:rPr lang="ru-RU" sz="2400" b="1" dirty="0"/>
              <a:t> </a:t>
            </a:r>
            <a:r>
              <a:rPr lang="ru-RU" sz="2400" b="1" dirty="0" err="1"/>
              <a:t>операцію</a:t>
            </a:r>
            <a:r>
              <a:rPr lang="ru-RU" sz="2400" b="1" dirty="0"/>
              <a:t> ЗСУ</a:t>
            </a:r>
          </a:p>
          <a:p>
            <a:r>
              <a:rPr lang="ru-RU" sz="2400" b="1" dirty="0" err="1">
                <a:hlinkClick r:id="rId2"/>
              </a:rPr>
              <a:t>Дмитро</a:t>
            </a:r>
            <a:r>
              <a:rPr lang="ru-RU" sz="2400" b="1" dirty="0">
                <a:hlinkClick r:id="rId2"/>
              </a:rPr>
              <a:t> </a:t>
            </a:r>
            <a:r>
              <a:rPr lang="ru-RU" sz="2400" b="1" dirty="0" err="1">
                <a:hlinkClick r:id="rId2"/>
              </a:rPr>
              <a:t>Петровський</a:t>
            </a:r>
            <a:r>
              <a:rPr lang="ru-RU" sz="2400" b="1" dirty="0"/>
              <a:t>  </a:t>
            </a:r>
            <a:r>
              <a:rPr lang="ru-RU" sz="2400" dirty="0"/>
              <a:t>21.12.24 </a:t>
            </a:r>
          </a:p>
          <a:p>
            <a:r>
              <a:rPr lang="ru-RU" b="1" dirty="0" err="1"/>
              <a:t>Операцію</a:t>
            </a:r>
            <a:r>
              <a:rPr lang="ru-RU" b="1" dirty="0"/>
              <a:t> провели </a:t>
            </a:r>
            <a:r>
              <a:rPr lang="ru-RU" b="1" dirty="0" err="1"/>
              <a:t>поблизу</a:t>
            </a:r>
            <a:r>
              <a:rPr lang="ru-RU" b="1" dirty="0"/>
              <a:t> </a:t>
            </a:r>
            <a:r>
              <a:rPr lang="ru-RU" b="1" dirty="0" err="1"/>
              <a:t>населеного</a:t>
            </a:r>
            <a:r>
              <a:rPr lang="ru-RU" b="1" dirty="0"/>
              <a:t> пункту </a:t>
            </a:r>
            <a:r>
              <a:rPr lang="ru-RU" b="1" dirty="0" err="1"/>
              <a:t>Липці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на </a:t>
            </a:r>
            <a:r>
              <a:rPr lang="ru-RU" b="1" dirty="0" err="1"/>
              <a:t>півночі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Харкова</a:t>
            </a:r>
            <a:r>
              <a:rPr lang="ru-RU" b="1" dirty="0"/>
              <a:t>.</a:t>
            </a:r>
          </a:p>
          <a:p>
            <a:r>
              <a:rPr lang="ru-RU" dirty="0" err="1"/>
              <a:t>Українські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</a:t>
            </a:r>
            <a:r>
              <a:rPr lang="ru-RU" dirty="0" err="1"/>
              <a:t>здійснили</a:t>
            </a:r>
            <a:r>
              <a:rPr lang="ru-RU" dirty="0"/>
              <a:t> </a:t>
            </a:r>
            <a:r>
              <a:rPr lang="ru-RU" dirty="0" err="1"/>
              <a:t>свій</a:t>
            </a:r>
            <a:r>
              <a:rPr lang="ru-RU" dirty="0"/>
              <a:t> перший </a:t>
            </a:r>
            <a:r>
              <a:rPr lang="ru-RU" dirty="0" err="1"/>
              <a:t>наземний</a:t>
            </a:r>
            <a:r>
              <a:rPr lang="ru-RU" dirty="0"/>
              <a:t> удар </a:t>
            </a:r>
            <a:r>
              <a:rPr lang="ru-RU" dirty="0" err="1"/>
              <a:t>виключно</a:t>
            </a:r>
            <a:r>
              <a:rPr lang="ru-RU" dirty="0"/>
              <a:t> з </a:t>
            </a:r>
            <a:r>
              <a:rPr lang="ru-RU" dirty="0" err="1"/>
              <a:t>використанням</a:t>
            </a:r>
            <a:r>
              <a:rPr lang="ru-RU" dirty="0"/>
              <a:t> </a:t>
            </a:r>
            <a:r>
              <a:rPr lang="ru-RU" dirty="0" err="1"/>
              <a:t>роботизованих</a:t>
            </a:r>
            <a:r>
              <a:rPr lang="ru-RU" dirty="0"/>
              <a:t> систем / </a:t>
            </a:r>
            <a:r>
              <a:rPr lang="ru-RU" dirty="0" err="1"/>
              <a:t>колаж</a:t>
            </a:r>
            <a:r>
              <a:rPr lang="ru-RU" dirty="0"/>
              <a:t> УНІАН, фото 22 і 56 </a:t>
            </a:r>
            <a:r>
              <a:rPr lang="ru-RU" dirty="0" err="1"/>
              <a:t>бригад</a:t>
            </a:r>
            <a:r>
              <a:rPr lang="ru-RU" dirty="0" err="1">
                <a:hlinkClick r:id="rId3"/>
              </a:rPr>
              <a:t>Українські</a:t>
            </a:r>
            <a:r>
              <a:rPr lang="ru-RU" dirty="0">
                <a:hlinkClick r:id="rId3"/>
              </a:rPr>
              <a:t> війська</a:t>
            </a:r>
            <a:r>
              <a:rPr lang="ru-RU" dirty="0"/>
              <a:t> провели свою першу </a:t>
            </a:r>
            <a:r>
              <a:rPr lang="ru-RU" dirty="0" err="1"/>
              <a:t>наземну</a:t>
            </a:r>
            <a:r>
              <a:rPr lang="ru-RU" dirty="0"/>
              <a:t> атаку </a:t>
            </a:r>
            <a:r>
              <a:rPr lang="ru-RU" dirty="0" err="1"/>
              <a:t>виключно</a:t>
            </a:r>
            <a:r>
              <a:rPr lang="ru-RU" dirty="0"/>
              <a:t> з </a:t>
            </a:r>
            <a:r>
              <a:rPr lang="ru-RU" dirty="0" err="1"/>
              <a:t>використанням</a:t>
            </a:r>
            <a:r>
              <a:rPr lang="ru-RU" dirty="0"/>
              <a:t> </a:t>
            </a:r>
            <a:r>
              <a:rPr lang="ru-RU" dirty="0" err="1"/>
              <a:t>безпілотних</a:t>
            </a:r>
            <a:r>
              <a:rPr lang="ru-RU" dirty="0"/>
              <a:t> </a:t>
            </a:r>
            <a:r>
              <a:rPr lang="ru-RU" dirty="0" err="1"/>
              <a:t>наземних</a:t>
            </a:r>
            <a:r>
              <a:rPr lang="ru-RU" dirty="0"/>
              <a:t> </a:t>
            </a:r>
            <a:r>
              <a:rPr lang="ru-RU" dirty="0" err="1"/>
              <a:t>транспортних</a:t>
            </a:r>
            <a:r>
              <a:rPr lang="ru-RU" dirty="0"/>
              <a:t> </a:t>
            </a:r>
            <a:r>
              <a:rPr lang="ru-RU" dirty="0" err="1"/>
              <a:t>засобів</a:t>
            </a:r>
            <a:r>
              <a:rPr lang="ru-RU" dirty="0"/>
              <a:t> та </a:t>
            </a:r>
            <a:r>
              <a:rPr lang="en-AU" dirty="0"/>
              <a:t>FPV-</a:t>
            </a:r>
            <a:r>
              <a:rPr lang="ru-RU" dirty="0" err="1"/>
              <a:t>дронів</a:t>
            </a:r>
            <a:r>
              <a:rPr lang="ru-RU" dirty="0"/>
              <a:t>.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операція</a:t>
            </a:r>
            <a:r>
              <a:rPr lang="ru-RU" dirty="0"/>
              <a:t> </a:t>
            </a:r>
            <a:r>
              <a:rPr lang="ru-RU" dirty="0" err="1"/>
              <a:t>підкреслює</a:t>
            </a:r>
            <a:r>
              <a:rPr lang="ru-RU" dirty="0"/>
              <a:t> </a:t>
            </a:r>
            <a:r>
              <a:rPr lang="ru-RU" dirty="0" err="1"/>
              <a:t>зусилля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впроваджувати</a:t>
            </a:r>
            <a:r>
              <a:rPr lang="ru-RU" dirty="0"/>
              <a:t> </a:t>
            </a:r>
            <a:r>
              <a:rPr lang="ru-RU" dirty="0" err="1"/>
              <a:t>технологічні</a:t>
            </a:r>
            <a:r>
              <a:rPr lang="ru-RU" dirty="0"/>
              <a:t> </a:t>
            </a:r>
            <a:r>
              <a:rPr lang="ru-RU" dirty="0" err="1"/>
              <a:t>інновації</a:t>
            </a:r>
            <a:r>
              <a:rPr lang="ru-RU" dirty="0"/>
              <a:t> для </a:t>
            </a:r>
            <a:r>
              <a:rPr lang="ru-RU" dirty="0" err="1"/>
              <a:t>ведення</a:t>
            </a:r>
            <a:r>
              <a:rPr lang="ru-RU" dirty="0"/>
              <a:t> </a:t>
            </a:r>
            <a:r>
              <a:rPr lang="ru-RU" dirty="0" err="1"/>
              <a:t>бойових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. Про </a:t>
            </a:r>
            <a:r>
              <a:rPr lang="ru-RU" dirty="0" err="1"/>
              <a:t>це</a:t>
            </a:r>
            <a:r>
              <a:rPr lang="ru-RU" dirty="0"/>
              <a:t> </a:t>
            </a:r>
            <a:r>
              <a:rPr lang="ru-RU" dirty="0" err="1">
                <a:hlinkClick r:id="rId4"/>
              </a:rPr>
              <a:t>йдеться</a:t>
            </a:r>
            <a:r>
              <a:rPr lang="ru-RU" dirty="0"/>
              <a:t> в </a:t>
            </a:r>
            <a:r>
              <a:rPr lang="ru-RU" dirty="0" err="1"/>
              <a:t>звіті</a:t>
            </a:r>
            <a:r>
              <a:rPr lang="ru-RU" dirty="0"/>
              <a:t> </a:t>
            </a:r>
            <a:r>
              <a:rPr lang="ru-RU" dirty="0" err="1"/>
              <a:t>Інституту</a:t>
            </a:r>
            <a:r>
              <a:rPr lang="ru-RU" dirty="0"/>
              <a:t> </a:t>
            </a:r>
            <a:r>
              <a:rPr lang="ru-RU" dirty="0" err="1"/>
              <a:t>вивчення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 (</a:t>
            </a:r>
            <a:r>
              <a:rPr lang="en-AU" dirty="0"/>
              <a:t>ISW). </a:t>
            </a:r>
          </a:p>
          <a:p>
            <a:r>
              <a:rPr lang="ru-RU" dirty="0"/>
              <a:t>За словами речника </a:t>
            </a:r>
            <a:r>
              <a:rPr lang="ru-RU" dirty="0" err="1"/>
              <a:t>бригади</a:t>
            </a:r>
            <a:r>
              <a:rPr lang="ru-RU" dirty="0"/>
              <a:t> "</a:t>
            </a:r>
            <a:r>
              <a:rPr lang="ru-RU" dirty="0" err="1"/>
              <a:t>Хартія</a:t>
            </a:r>
            <a:r>
              <a:rPr lang="ru-RU" dirty="0"/>
              <a:t>"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/>
              <a:t>гвардії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Володимира</a:t>
            </a:r>
            <a:r>
              <a:rPr lang="ru-RU" dirty="0"/>
              <a:t> </a:t>
            </a:r>
            <a:r>
              <a:rPr lang="ru-RU" dirty="0" err="1"/>
              <a:t>Дегтярьова</a:t>
            </a:r>
            <a:r>
              <a:rPr lang="ru-RU" dirty="0"/>
              <a:t>, яка </a:t>
            </a:r>
            <a:r>
              <a:rPr lang="ru-RU" dirty="0" err="1"/>
              <a:t>діє</a:t>
            </a:r>
            <a:r>
              <a:rPr lang="ru-RU" dirty="0"/>
              <a:t> на </a:t>
            </a:r>
            <a:r>
              <a:rPr lang="ru-RU" dirty="0" err="1"/>
              <a:t>Харківському</a:t>
            </a:r>
            <a:r>
              <a:rPr lang="ru-RU" dirty="0"/>
              <a:t> </a:t>
            </a:r>
            <a:r>
              <a:rPr lang="ru-RU" dirty="0" err="1"/>
              <a:t>напрямку</a:t>
            </a:r>
            <a:r>
              <a:rPr lang="ru-RU" dirty="0"/>
              <a:t>, </a:t>
            </a:r>
            <a:r>
              <a:rPr lang="ru-RU" dirty="0" err="1"/>
              <a:t>українські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</a:t>
            </a:r>
            <a:r>
              <a:rPr lang="ru-RU" dirty="0" err="1"/>
              <a:t>здійснили</a:t>
            </a:r>
            <a:r>
              <a:rPr lang="ru-RU" dirty="0"/>
              <a:t> </a:t>
            </a:r>
            <a:r>
              <a:rPr lang="ru-RU" dirty="0" err="1"/>
              <a:t>свій</a:t>
            </a:r>
            <a:r>
              <a:rPr lang="ru-RU" dirty="0"/>
              <a:t> перший </a:t>
            </a:r>
            <a:r>
              <a:rPr lang="ru-RU" dirty="0" err="1"/>
              <a:t>наземний</a:t>
            </a:r>
            <a:r>
              <a:rPr lang="ru-RU" dirty="0"/>
              <a:t> удар </a:t>
            </a:r>
            <a:r>
              <a:rPr lang="ru-RU" dirty="0" err="1"/>
              <a:t>виключно</a:t>
            </a:r>
            <a:r>
              <a:rPr lang="ru-RU" dirty="0"/>
              <a:t> з </a:t>
            </a:r>
            <a:r>
              <a:rPr lang="ru-RU" dirty="0" err="1"/>
              <a:t>використанням</a:t>
            </a:r>
            <a:r>
              <a:rPr lang="ru-RU" dirty="0"/>
              <a:t> </a:t>
            </a:r>
            <a:r>
              <a:rPr lang="ru-RU" dirty="0" err="1"/>
              <a:t>роботизованих</a:t>
            </a:r>
            <a:r>
              <a:rPr lang="ru-RU" dirty="0"/>
              <a:t> систем </a:t>
            </a:r>
            <a:r>
              <a:rPr lang="ru-RU" dirty="0" err="1"/>
              <a:t>замість</a:t>
            </a:r>
            <a:r>
              <a:rPr lang="ru-RU" dirty="0"/>
              <a:t> </a:t>
            </a:r>
            <a:r>
              <a:rPr lang="ru-RU" dirty="0" err="1"/>
              <a:t>піхоти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сталося</a:t>
            </a:r>
            <a:r>
              <a:rPr lang="ru-RU" dirty="0"/>
              <a:t> </a:t>
            </a:r>
            <a:r>
              <a:rPr lang="ru-RU" dirty="0" err="1"/>
              <a:t>поблизу</a:t>
            </a:r>
            <a:r>
              <a:rPr lang="ru-RU" dirty="0"/>
              <a:t> </a:t>
            </a:r>
            <a:r>
              <a:rPr lang="ru-RU" dirty="0" err="1"/>
              <a:t>населеного</a:t>
            </a:r>
            <a:r>
              <a:rPr lang="ru-RU" dirty="0"/>
              <a:t> пункту </a:t>
            </a:r>
            <a:r>
              <a:rPr lang="ru-RU" dirty="0" err="1"/>
              <a:t>Липці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на </a:t>
            </a:r>
            <a:r>
              <a:rPr lang="ru-RU" dirty="0" err="1"/>
              <a:t>півночі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Харкова</a:t>
            </a:r>
            <a:r>
              <a:rPr lang="ru-RU" dirty="0"/>
              <a:t>. У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операції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успішно</a:t>
            </a:r>
            <a:r>
              <a:rPr lang="ru-RU" dirty="0"/>
              <a:t> </a:t>
            </a:r>
            <a:r>
              <a:rPr lang="ru-RU" dirty="0" err="1"/>
              <a:t>знищено</a:t>
            </a:r>
            <a:r>
              <a:rPr lang="ru-RU" dirty="0"/>
              <a:t> </a:t>
            </a:r>
            <a:r>
              <a:rPr lang="ru-RU" dirty="0" err="1"/>
              <a:t>російські</a:t>
            </a:r>
            <a:r>
              <a:rPr lang="ru-RU" dirty="0"/>
              <a:t> </a:t>
            </a:r>
            <a:r>
              <a:rPr lang="ru-RU" dirty="0" err="1"/>
              <a:t>позиції</a:t>
            </a:r>
            <a:r>
              <a:rPr lang="ru-RU" dirty="0"/>
              <a:t>. </a:t>
            </a:r>
          </a:p>
          <a:p>
            <a:r>
              <a:rPr lang="ru-RU" dirty="0" err="1"/>
              <a:t>Зазначається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українські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провели атаку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десятків</a:t>
            </a:r>
            <a:r>
              <a:rPr lang="ru-RU" dirty="0"/>
              <a:t> </a:t>
            </a:r>
            <a:r>
              <a:rPr lang="ru-RU" dirty="0" err="1"/>
              <a:t>роботизованих</a:t>
            </a:r>
            <a:r>
              <a:rPr lang="ru-RU" dirty="0"/>
              <a:t> систем, </a:t>
            </a:r>
            <a:r>
              <a:rPr lang="ru-RU" dirty="0" err="1"/>
              <a:t>зокрема</a:t>
            </a:r>
            <a:r>
              <a:rPr lang="ru-RU" dirty="0"/>
              <a:t> </a:t>
            </a:r>
            <a:r>
              <a:rPr lang="ru-RU" dirty="0" err="1"/>
              <a:t>безпілотних</a:t>
            </a:r>
            <a:r>
              <a:rPr lang="ru-RU" dirty="0"/>
              <a:t> </a:t>
            </a:r>
            <a:r>
              <a:rPr lang="ru-RU" dirty="0" err="1"/>
              <a:t>апаратів</a:t>
            </a:r>
            <a:r>
              <a:rPr lang="ru-RU" dirty="0"/>
              <a:t>, </a:t>
            </a:r>
            <a:r>
              <a:rPr lang="ru-RU" dirty="0" err="1"/>
              <a:t>оснащених</a:t>
            </a:r>
            <a:r>
              <a:rPr lang="ru-RU" dirty="0"/>
              <a:t> </a:t>
            </a:r>
            <a:r>
              <a:rPr lang="ru-RU" dirty="0" err="1"/>
              <a:t>кулеметами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дрони</a:t>
            </a:r>
            <a:r>
              <a:rPr lang="ru-RU" dirty="0"/>
              <a:t> для </a:t>
            </a:r>
            <a:r>
              <a:rPr lang="ru-RU" dirty="0" err="1"/>
              <a:t>встановлення</a:t>
            </a:r>
            <a:r>
              <a:rPr lang="ru-RU" dirty="0"/>
              <a:t> і </a:t>
            </a:r>
            <a:r>
              <a:rPr lang="ru-RU" dirty="0" err="1"/>
              <a:t>знешкодження</a:t>
            </a:r>
            <a:r>
              <a:rPr lang="ru-RU" dirty="0"/>
              <a:t> </a:t>
            </a:r>
            <a:r>
              <a:rPr lang="ru-RU" dirty="0" err="1"/>
              <a:t>мін</a:t>
            </a:r>
            <a:r>
              <a:rPr lang="ru-RU" dirty="0"/>
              <a:t> на </a:t>
            </a:r>
            <a:r>
              <a:rPr lang="ru-RU" dirty="0" err="1"/>
              <a:t>позиціях</a:t>
            </a:r>
            <a:r>
              <a:rPr lang="ru-RU" dirty="0"/>
              <a:t> противника.</a:t>
            </a:r>
          </a:p>
          <a:p>
            <a:r>
              <a:rPr lang="uk-UA" dirty="0" err="1"/>
              <a:t>танція</a:t>
            </a:r>
            <a:r>
              <a:rPr lang="uk-UA" dirty="0"/>
              <a:t> управління </a:t>
            </a:r>
            <a:r>
              <a:rPr lang="en-US" dirty="0"/>
              <a:t>FTV </a:t>
            </a:r>
            <a:r>
              <a:rPr lang="uk-UA" dirty="0" err="1"/>
              <a:t>дроном</a:t>
            </a:r>
            <a:endParaRPr lang="uk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325A24-E467-441A-AF4F-707BAFC76264}"/>
              </a:ext>
            </a:extLst>
          </p:cNvPr>
          <p:cNvSpPr txBox="1"/>
          <p:nvPr/>
        </p:nvSpPr>
        <p:spPr>
          <a:xfrm>
            <a:off x="2286000" y="-21547068"/>
            <a:ext cx="45720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" b="1" dirty="0"/>
              <a:t>Станция управления FPV дронов 15км с оптоволокном - это передовое устройство, позволяющее организовать высокоскоростную и безопасную передачу данных между дроном и наземной станцией с помощью оптоволоконного кабеля.</a:t>
            </a:r>
          </a:p>
          <a:p>
            <a:br>
              <a:rPr lang="ru-RU" sz="300" b="1" dirty="0"/>
            </a:br>
            <a:r>
              <a:rPr lang="ru-RU" sz="300" b="1" dirty="0"/>
              <a:t>Технология проводной волоконно-оптической связи успешно решила проблему коротковолновой связи БПЛА в среде сильных помех и может достичь проводной связи на расстояние 5 км, 10 км, 15 км, обеспечивая стабильность и безопасность связи.</a:t>
            </a:r>
          </a:p>
          <a:p>
            <a:r>
              <a:rPr lang="ru-RU" sz="300" b="1" dirty="0"/>
              <a:t>Основные особенности:</a:t>
            </a:r>
          </a:p>
          <a:p>
            <a:br>
              <a:rPr lang="ru-RU" sz="300" dirty="0"/>
            </a:br>
            <a:r>
              <a:rPr lang="ru-RU" sz="300" b="1" dirty="0"/>
              <a:t>Расширенная дальность: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Версии доступны для разных расстояний 5 км, 10 км, 15 км.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Обеспечивают стабильную связь даже на максимальном расстоянии.</a:t>
            </a:r>
          </a:p>
          <a:p>
            <a:r>
              <a:rPr lang="ru-RU" sz="300" b="1" dirty="0"/>
              <a:t>Надежность связи: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Оптоволокно гарантирует полную защищенность от помех и электромагнитных воздействий.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Исключает риск радиоперехвата, что критически важно для специальных задач.</a:t>
            </a:r>
          </a:p>
          <a:p>
            <a:r>
              <a:rPr lang="ru-RU" sz="300" b="1" dirty="0"/>
              <a:t>Плавная интеграция: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Воздушный блок интегрируется с FPV-дронами через стандартные порты подключения.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Совместим с широким спектром современных дронов.</a:t>
            </a:r>
          </a:p>
          <a:p>
            <a:r>
              <a:rPr lang="ru-RU" sz="300" b="1" dirty="0"/>
              <a:t>Производительность: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Обеспечивает передачу видео в высоком разрешении (HD/4K) без задержек.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Передача команд управления в реальном времени.</a:t>
            </a:r>
          </a:p>
          <a:p>
            <a:r>
              <a:rPr lang="ru-RU" sz="300" b="1" dirty="0"/>
              <a:t>Прочность и легкость: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Блок изготовлен из легких, но очень прочных материалов, что минимизирует нагрузку на дрон.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Выдерживает экстремальные температуры и другие строгие условия эксплуатации.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Тип кабеля: оптический, многослойный, с защитой от изломов.</a:t>
            </a:r>
          </a:p>
          <a:p>
            <a:r>
              <a:rPr lang="ru-RU" sz="300" b="1" dirty="0"/>
              <a:t>Применение: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Военные операции: обеспечение безопасной связи для стратегических задач.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Гражданское использование: мониторинг больших территорий, инспекция инфраструктуры и природных зон.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Спасательные миссии: работа в условиях, где радиосвязь невозможна.</a:t>
            </a:r>
          </a:p>
          <a:p>
            <a:r>
              <a:rPr lang="ru-RU" sz="300" b="1" dirty="0"/>
              <a:t>Достоинства: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Максимальная безопасность и конфиденциальность передачи данных.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Гарантированная стабильность даже в сложных условиях.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Простота установки и использования.</a:t>
            </a:r>
          </a:p>
          <a:p>
            <a:r>
              <a:rPr lang="ru-RU" sz="300" i="1" dirty="0"/>
              <a:t>Воздушный блок оптоволокна – это идеальное решение для тех, кто ищет сочетание надежности, высокой производительности и безопасности в управлении дронами.</a:t>
            </a:r>
            <a:endParaRPr lang="ru-RU" sz="300" dirty="0"/>
          </a:p>
          <a:p>
            <a:r>
              <a:rPr lang="ru-RU" sz="300" dirty="0"/>
              <a:t> </a:t>
            </a:r>
          </a:p>
          <a:p>
            <a:r>
              <a:rPr lang="ru-RU" sz="300" b="1" dirty="0"/>
              <a:t>Спецификация модуля</a:t>
            </a:r>
          </a:p>
          <a:p>
            <a:br>
              <a:rPr lang="ru-RU" sz="300" dirty="0"/>
            </a:br>
            <a:r>
              <a:rPr lang="ru-RU" sz="300" dirty="0"/>
              <a:t>Ultra-</a:t>
            </a:r>
            <a:r>
              <a:rPr lang="ru-RU" sz="300" dirty="0" err="1"/>
              <a:t>fine</a:t>
            </a:r>
            <a:r>
              <a:rPr lang="ru-RU" sz="300" dirty="0"/>
              <a:t> </a:t>
            </a:r>
            <a:r>
              <a:rPr lang="ru-RU" sz="300" dirty="0" err="1"/>
              <a:t>leather</a:t>
            </a:r>
            <a:r>
              <a:rPr lang="ru-RU" sz="300" dirty="0"/>
              <a:t> </a:t>
            </a:r>
            <a:r>
              <a:rPr lang="ru-RU" sz="300" dirty="0" err="1"/>
              <a:t>fiber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Тип кабеля G657A2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Наружный диаметр кабеля 0.5мм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Затухание 1310nm: ≤0.35db/</a:t>
            </a:r>
            <a:r>
              <a:rPr lang="ru-RU" sz="300" dirty="0" err="1"/>
              <a:t>km</a:t>
            </a:r>
            <a:r>
              <a:rPr lang="ru-RU" sz="300" dirty="0"/>
              <a:t>, 1550nm: ≤0.25db/</a:t>
            </a:r>
            <a:r>
              <a:rPr lang="ru-RU" sz="300" dirty="0" err="1"/>
              <a:t>km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Длина кабеля 15км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Размер катушки 15км~ 160*395мм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Вес катушки 15км: 3.2кг</a:t>
            </a:r>
          </a:p>
          <a:p>
            <a:r>
              <a:rPr lang="ru-RU" sz="300" dirty="0"/>
              <a:t> </a:t>
            </a:r>
          </a:p>
          <a:p>
            <a:r>
              <a:rPr lang="ru-RU" sz="300" b="1" dirty="0"/>
              <a:t>Способ подключения воздушной установки</a:t>
            </a:r>
          </a:p>
          <a:p>
            <a:r>
              <a:rPr lang="ru-RU" sz="300" dirty="0"/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VCC – питание 9-18 В, подключенное к плате управления полетом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Источник GND – подключите к контакту заземления GND контроллера полета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ВИДЕО – подключите к контакту ѴТХ контроллера полета (передача изображения </a:t>
            </a:r>
            <a:r>
              <a:rPr lang="ru-RU" sz="300" dirty="0" err="1"/>
              <a:t>pin</a:t>
            </a:r>
            <a:r>
              <a:rPr lang="ru-RU" sz="3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RX – подключается к выводу ТХ управления полетом вместо приемника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ТХ – подключите к контакту RX контроллера полета, заменяя приемник FC (волоконно-оптический интерфейс) оптоволоконный интерфейс, подключенный к концу волоконно-оптической трубы</a:t>
            </a:r>
          </a:p>
          <a:p>
            <a:r>
              <a:rPr lang="ru-RU" sz="300" b="1" dirty="0" err="1"/>
              <a:t>Betaflight</a:t>
            </a:r>
            <a:r>
              <a:rPr lang="ru-RU" sz="300" b="1" dirty="0"/>
              <a:t> Установить порт приемника</a:t>
            </a:r>
          </a:p>
          <a:p>
            <a:br>
              <a:rPr lang="ru-RU" sz="300" dirty="0"/>
            </a:br>
            <a:r>
              <a:rPr lang="ru-RU" sz="300" dirty="0"/>
              <a:t>После подключения оптоволоконного модуля ТС (воздушного блока) к порту UART полетного контроллера необходимо обратить внимание на номер порта.</a:t>
            </a:r>
          </a:p>
          <a:p>
            <a:r>
              <a:rPr lang="ru-RU" sz="300" dirty="0"/>
              <a:t>Если подключен к UART2, установите UART2 на порт приемника наземной станции </a:t>
            </a:r>
            <a:r>
              <a:rPr lang="ru-RU" sz="300" dirty="0" err="1"/>
              <a:t>betaflight</a:t>
            </a:r>
            <a:endParaRPr lang="ru-RU" sz="300" dirty="0"/>
          </a:p>
          <a:p>
            <a:r>
              <a:rPr lang="ru-RU" sz="300" b="1" dirty="0" err="1"/>
              <a:t>Медиаконвертор</a:t>
            </a:r>
            <a:r>
              <a:rPr lang="ru-RU" sz="300" b="1" dirty="0"/>
              <a:t> "земля" подключается к приемнику следующим образом: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GND – Подключите GND приемника к земле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5V – Подключите источник питания 5В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RX – Подключите контакт ТХ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dirty="0"/>
              <a:t>ТХ – Подключите контакт RX</a:t>
            </a:r>
          </a:p>
          <a:p>
            <a:r>
              <a:rPr lang="ru-RU" sz="300" b="1" dirty="0"/>
              <a:t>Используйте пульт дистанционного управления для подключения к приемнику:</a:t>
            </a:r>
            <a:endParaRPr lang="ru-RU" sz="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300" b="1" dirty="0"/>
              <a:t>ELRS</a:t>
            </a:r>
            <a:r>
              <a:rPr lang="ru-RU" sz="300" dirty="0"/>
              <a:t>: Если вы используете приемник ELRS на модуле RX, чтобы перевести приемник в режим соединения, необходимо 3 раза быстро включить питание модуля со стороны заземления, после чего приемник войдет в режим соединения (он мигает зеленым светом 3 раза, затем выключается и снова мигает зеленым 3 раза...) - это означает, что приемник перешел в связанный режим). Вам нужно зайти в SYS на панели управления и выбрать </a:t>
            </a:r>
            <a:r>
              <a:rPr lang="ru-RU" sz="300" dirty="0" err="1"/>
              <a:t>ExpressLRS</a:t>
            </a:r>
            <a:r>
              <a:rPr lang="ru-RU" sz="300" dirty="0"/>
              <a:t> – </a:t>
            </a:r>
            <a:r>
              <a:rPr lang="ru-RU" sz="300" dirty="0" err="1"/>
              <a:t>Bind</a:t>
            </a:r>
            <a:r>
              <a:rPr lang="ru-RU" sz="300" dirty="0"/>
              <a:t> </a:t>
            </a:r>
            <a:r>
              <a:rPr lang="ru-RU" sz="300" dirty="0" err="1"/>
              <a:t>and</a:t>
            </a:r>
            <a:r>
              <a:rPr lang="ru-RU" sz="300" dirty="0"/>
              <a:t> </a:t>
            </a:r>
            <a:r>
              <a:rPr lang="ru-RU" sz="300" dirty="0" err="1"/>
              <a:t>Pair</a:t>
            </a:r>
            <a:r>
              <a:rPr lang="ru-RU" sz="300" dirty="0"/>
              <a:t>, через несколько секунд соединение будет установлено, на экране пульта дистанционного управления появится индикация соединения, а приемник статически начнет светиться зеленым.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" b="1" dirty="0"/>
              <a:t>TBS</a:t>
            </a:r>
            <a:r>
              <a:rPr lang="ru-RU" sz="300" dirty="0"/>
              <a:t>: для создания пары с приемником ТВ. Необходимо перевести ресивер в режим связывания, для этого мы открываем ресивер и нажимаем кнопку на ресивере, ресивер начинает мигать зеленым. вкладку «Привязка» и создайте пару, через несколько секунд будет установлено соединение между ресивером и пультом, на пульте появится индикатор сопряжения, а ресивер начнет светиться зелёным светом.</a:t>
            </a:r>
          </a:p>
          <a:p>
            <a:r>
              <a:rPr lang="ru-RU" sz="300" b="1" dirty="0"/>
              <a:t>Подключите видеовыход:</a:t>
            </a:r>
            <a:endParaRPr lang="ru-RU" sz="300" dirty="0"/>
          </a:p>
          <a:p>
            <a:r>
              <a:rPr lang="ru-RU" sz="300" dirty="0"/>
              <a:t>- Проводной видеосигнал: Вы можете использовать кабель AV-RCA для прямого вывода видеосигнала на экран или очки.</a:t>
            </a:r>
          </a:p>
          <a:p>
            <a:r>
              <a:rPr lang="ru-RU" sz="300" dirty="0"/>
              <a:t>- Беспроводной метод вывода видео: если используется беспроводной режим, подключите беспроводной </a:t>
            </a:r>
            <a:r>
              <a:rPr lang="ru-RU" sz="300" dirty="0" err="1"/>
              <a:t>видеопередатчик</a:t>
            </a:r>
            <a:r>
              <a:rPr lang="ru-RU" sz="300" dirty="0"/>
              <a:t> (VTX), поддерживающий любой частотный передатчик.</a:t>
            </a:r>
          </a:p>
          <a:p>
            <a:r>
              <a:rPr lang="ru-RU" sz="300" b="1" dirty="0"/>
              <a:t>Подключите оптоволокно:</a:t>
            </a:r>
            <a:endParaRPr lang="ru-RU" sz="300" dirty="0"/>
          </a:p>
          <a:p>
            <a:r>
              <a:rPr lang="ru-RU" sz="300" dirty="0"/>
              <a:t>!Важное напоминание!</a:t>
            </a:r>
          </a:p>
          <a:p>
            <a:r>
              <a:rPr lang="ru-RU" sz="300" b="1" i="1" dirty="0"/>
              <a:t>Перед полетом с оптическим волокном отрежьте фиксированную стяжку на ящике для хранения оптического волокна, в противном случае это может привести к разрыву оптического волокна.</a:t>
            </a:r>
            <a:endParaRPr lang="ru-RU" sz="300" dirty="0"/>
          </a:p>
          <a:p>
            <a:r>
              <a:rPr lang="ru-RU" sz="300" dirty="0"/>
              <a:t>Советы:</a:t>
            </a:r>
          </a:p>
          <a:p>
            <a:r>
              <a:rPr lang="ru-RU" sz="300" dirty="0"/>
              <a:t>1. Во время полета убедитесь, что выход оптического волокна находится подальше от пропеллера.</a:t>
            </a:r>
          </a:p>
          <a:p>
            <a:r>
              <a:rPr lang="ru-RU" sz="300" dirty="0"/>
              <a:t>2. Избегайте резких замедлений и падений. Избегайте поворотов при спуске. Избегайте падения при повороте. Эти действия могут привести к разрыву волокна пропеллером.</a:t>
            </a:r>
          </a:p>
          <a:p>
            <a:r>
              <a:rPr lang="ru-RU" sz="300" dirty="0"/>
              <a:t>3. Избегайте слишком больших углов при выходе из оптоволоконного кабеля.</a:t>
            </a:r>
          </a:p>
          <a:p>
            <a:r>
              <a:rPr lang="ru-RU" sz="300" dirty="0"/>
              <a:t>4. Скорость полета должна контролироваться в пределах 120 км/ч.</a:t>
            </a:r>
          </a:p>
          <a:p>
            <a:r>
              <a:rPr lang="ru-RU" sz="300" dirty="0"/>
              <a:t>5. Перед полетом убедитесь, что фиксирующая пряжка волоконно-оптической коробки разблокирована.</a:t>
            </a:r>
          </a:p>
          <a:p>
            <a:r>
              <a:rPr lang="ru-RU" sz="300" dirty="0"/>
              <a:t>6. Ускоряйтесь медленно во время первого взлета и избегайте слишком быстрого ускорения в течение всего полета, иначе это приведет к перегрузке волокон.</a:t>
            </a:r>
          </a:p>
          <a:p>
            <a:r>
              <a:rPr lang="ru-RU" dirty="0">
                <a:hlinkClick r:id="rId5"/>
              </a:rPr>
              <a:t>Подробнее: https://revolt.in.ua/p2438854325-stantsiya-upravleniya-fpv.html?source=merchant_center&amp;gad_source=1&amp;gclid=Cj0KCQiA-aK8BhCDARIsAL_-H9kMm5rM0sURrHiOEEyRLm8rcWmR753OmFmQZkK_81P4DbIKWMZ4_xAaApeJEALw_wcB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446279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3" t="28701" r="38609" b="24564"/>
          <a:stretch/>
        </p:blipFill>
        <p:spPr bwMode="auto">
          <a:xfrm>
            <a:off x="84820" y="188640"/>
            <a:ext cx="911065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085184"/>
            <a:ext cx="7920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  <a:p>
            <a:r>
              <a:rPr lang="uk-UA" dirty="0"/>
              <a:t>ІСТОРИЧНИЙ  БІЙ     на початку грудня 2024 року біля мису Тарханкут Український морський </a:t>
            </a:r>
            <a:r>
              <a:rPr lang="uk-UA" dirty="0" err="1"/>
              <a:t>дрон</a:t>
            </a:r>
            <a:r>
              <a:rPr lang="uk-UA" dirty="0"/>
              <a:t> Магура5 з ракетою Повітря </a:t>
            </a:r>
            <a:r>
              <a:rPr lang="uk-UA" dirty="0" err="1"/>
              <a:t>–Повітря</a:t>
            </a:r>
            <a:r>
              <a:rPr lang="uk-UA" dirty="0"/>
              <a:t> Р-73 ( до 40 км, 8 кг вибухівки)   збив 2 і пошкодив 1 бойові вертольоти </a:t>
            </a:r>
            <a:r>
              <a:rPr lang="uk-UA" dirty="0" err="1"/>
              <a:t>рф</a:t>
            </a:r>
            <a:r>
              <a:rPr lang="uk-UA" dirty="0"/>
              <a:t> (2 екіпажі загинули)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01005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3043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27925" r="38300" b="1099"/>
          <a:stretch/>
        </p:blipFill>
        <p:spPr bwMode="auto">
          <a:xfrm>
            <a:off x="179511" y="116632"/>
            <a:ext cx="8959683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210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3" t="17647" r="15046"/>
          <a:stretch/>
        </p:blipFill>
        <p:spPr bwMode="auto">
          <a:xfrm>
            <a:off x="307975" y="404664"/>
            <a:ext cx="8292590" cy="517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9296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2" t="21526" r="37887" b="4008"/>
          <a:stretch/>
        </p:blipFill>
        <p:spPr bwMode="auto">
          <a:xfrm>
            <a:off x="157447" y="116632"/>
            <a:ext cx="7911282" cy="6395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7307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658" y="5229200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Те, </a:t>
            </a:r>
            <a:r>
              <a:rPr lang="ru-RU" b="1" dirty="0" err="1"/>
              <a:t>що</a:t>
            </a:r>
            <a:r>
              <a:rPr lang="ru-RU" b="1" dirty="0"/>
              <a:t> броня </a:t>
            </a:r>
            <a:r>
              <a:rPr lang="ru-RU" b="1" dirty="0" err="1"/>
              <a:t>змогла</a:t>
            </a:r>
            <a:r>
              <a:rPr lang="ru-RU" b="1" dirty="0"/>
              <a:t> </a:t>
            </a:r>
            <a:r>
              <a:rPr lang="ru-RU" b="1" dirty="0" err="1"/>
              <a:t>витримати</a:t>
            </a:r>
            <a:r>
              <a:rPr lang="ru-RU" b="1" dirty="0"/>
              <a:t> </a:t>
            </a:r>
            <a:r>
              <a:rPr lang="ru-RU" b="1" dirty="0" err="1"/>
              <a:t>таку</a:t>
            </a:r>
            <a:r>
              <a:rPr lang="ru-RU" b="1" dirty="0"/>
              <a:t> </a:t>
            </a:r>
            <a:r>
              <a:rPr lang="ru-RU" b="1" dirty="0" err="1"/>
              <a:t>кількість</a:t>
            </a:r>
            <a:r>
              <a:rPr lang="ru-RU" b="1" dirty="0"/>
              <a:t> </a:t>
            </a:r>
            <a:r>
              <a:rPr lang="ru-RU" b="1" dirty="0" err="1"/>
              <a:t>влучень</a:t>
            </a:r>
            <a:r>
              <a:rPr lang="ru-RU" b="1" dirty="0"/>
              <a:t>, </a:t>
            </a:r>
            <a:r>
              <a:rPr lang="ru-RU" b="1" dirty="0" err="1"/>
              <a:t>свідчить</a:t>
            </a:r>
            <a:r>
              <a:rPr lang="ru-RU" b="1" dirty="0"/>
              <a:t> про </a:t>
            </a:r>
            <a:r>
              <a:rPr lang="ru-RU" b="1" dirty="0" err="1"/>
              <a:t>ефективність</a:t>
            </a:r>
            <a:r>
              <a:rPr lang="ru-RU" b="1" dirty="0"/>
              <a:t> </a:t>
            </a:r>
            <a:r>
              <a:rPr lang="ru-RU" b="1" dirty="0" err="1"/>
              <a:t>модернізації</a:t>
            </a:r>
            <a:r>
              <a:rPr lang="ru-RU" b="1" dirty="0"/>
              <a:t>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броні</a:t>
            </a:r>
            <a:r>
              <a:rPr lang="ru-RU" b="1" dirty="0"/>
              <a:t>.</a:t>
            </a:r>
            <a:endParaRPr lang="ru-RU" dirty="0"/>
          </a:p>
          <a:p>
            <a:r>
              <a:rPr lang="ru-RU" dirty="0" err="1"/>
              <a:t>Колишній</a:t>
            </a:r>
            <a:r>
              <a:rPr lang="ru-RU" dirty="0"/>
              <a:t> </a:t>
            </a:r>
            <a:r>
              <a:rPr lang="ru-RU" dirty="0" err="1"/>
              <a:t>данський</a:t>
            </a:r>
            <a:r>
              <a:rPr lang="ru-RU" dirty="0"/>
              <a:t> </a:t>
            </a:r>
            <a:r>
              <a:rPr lang="ru-RU" b="1" dirty="0">
                <a:hlinkClick r:id="rId2"/>
              </a:rPr>
              <a:t>танк</a:t>
            </a:r>
            <a:r>
              <a:rPr lang="ru-RU" dirty="0"/>
              <a:t> "</a:t>
            </a:r>
            <a:r>
              <a:rPr lang="en-AU" dirty="0"/>
              <a:t>Leopard 1A5", </a:t>
            </a:r>
            <a:r>
              <a:rPr lang="ru-RU" dirty="0" err="1"/>
              <a:t>який</a:t>
            </a:r>
            <a:r>
              <a:rPr lang="ru-RU" dirty="0"/>
              <a:t> входить до складу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армійської</a:t>
            </a:r>
            <a:r>
              <a:rPr lang="ru-RU" dirty="0"/>
              <a:t> </a:t>
            </a:r>
            <a:r>
              <a:rPr lang="ru-RU" dirty="0" err="1"/>
              <a:t>бригади</a:t>
            </a:r>
            <a:r>
              <a:rPr lang="ru-RU" dirty="0"/>
              <a:t>, пережив </a:t>
            </a:r>
            <a:r>
              <a:rPr lang="ru-RU" dirty="0" err="1"/>
              <a:t>вісім</a:t>
            </a:r>
            <a:r>
              <a:rPr lang="ru-RU" dirty="0"/>
              <a:t> </a:t>
            </a:r>
            <a:r>
              <a:rPr lang="ru-RU" dirty="0" err="1"/>
              <a:t>влучень</a:t>
            </a:r>
            <a:r>
              <a:rPr lang="ru-RU" dirty="0"/>
              <a:t> </a:t>
            </a:r>
            <a:r>
              <a:rPr lang="ru-RU" dirty="0" err="1"/>
              <a:t>російських</a:t>
            </a:r>
            <a:r>
              <a:rPr lang="ru-RU" dirty="0"/>
              <a:t> </a:t>
            </a:r>
            <a:r>
              <a:rPr lang="en-AU" dirty="0"/>
              <a:t>FPV-</a:t>
            </a:r>
            <a:r>
              <a:rPr lang="ru-RU" dirty="0" err="1"/>
              <a:t>дронів</a:t>
            </a:r>
            <a:r>
              <a:rPr lang="ru-RU" dirty="0"/>
              <a:t>, перш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три </a:t>
            </a:r>
            <a:r>
              <a:rPr lang="ru-RU" dirty="0" err="1"/>
              <a:t>безпілотники</a:t>
            </a:r>
            <a:r>
              <a:rPr lang="ru-RU" dirty="0"/>
              <a:t> остаточно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знищили</a:t>
            </a:r>
            <a:endParaRPr lang="ru-RU" dirty="0"/>
          </a:p>
        </p:txBody>
      </p:sp>
      <p:pic>
        <p:nvPicPr>
          <p:cNvPr id="1026" name="Picture 2" descr="Leopard 1A5 витримав вісім влучань російських FPV-дронів - Forb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93" y="-171400"/>
            <a:ext cx="7920880" cy="495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887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5802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" t="10805" r="22114"/>
          <a:stretch/>
        </p:blipFill>
        <p:spPr>
          <a:xfrm rot="16200000">
            <a:off x="1888057" y="-802250"/>
            <a:ext cx="5256584" cy="853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986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55" y="3549072"/>
            <a:ext cx="87367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Фурія</a:t>
            </a:r>
            <a:r>
              <a:rPr lang="ru-RU" dirty="0"/>
              <a:t> — </a:t>
            </a:r>
            <a:r>
              <a:rPr lang="ru-RU" dirty="0" err="1"/>
              <a:t>український</a:t>
            </a:r>
            <a:r>
              <a:rPr lang="ru-RU" dirty="0"/>
              <a:t> </a:t>
            </a:r>
            <a:r>
              <a:rPr lang="ru-RU" dirty="0" err="1"/>
              <a:t>безпілотний</a:t>
            </a:r>
            <a:r>
              <a:rPr lang="ru-RU" dirty="0"/>
              <a:t> </a:t>
            </a:r>
            <a:r>
              <a:rPr lang="ru-RU" dirty="0" err="1"/>
              <a:t>авіаційний</a:t>
            </a:r>
            <a:r>
              <a:rPr lang="ru-RU" dirty="0"/>
              <a:t> комплекс </a:t>
            </a:r>
            <a:r>
              <a:rPr lang="ru-RU" dirty="0" err="1"/>
              <a:t>розвідки</a:t>
            </a:r>
            <a:r>
              <a:rPr lang="ru-RU" dirty="0"/>
              <a:t> та </a:t>
            </a:r>
            <a:r>
              <a:rPr lang="ru-RU" dirty="0" err="1"/>
              <a:t>корегування</a:t>
            </a:r>
            <a:r>
              <a:rPr lang="ru-RU" dirty="0"/>
              <a:t> </a:t>
            </a:r>
            <a:r>
              <a:rPr lang="ru-RU" dirty="0" err="1"/>
              <a:t>вогню</a:t>
            </a:r>
            <a:r>
              <a:rPr lang="ru-RU" dirty="0"/>
              <a:t> </a:t>
            </a:r>
            <a:r>
              <a:rPr lang="ru-RU" dirty="0" err="1"/>
              <a:t>артилерії</a:t>
            </a:r>
            <a:r>
              <a:rPr lang="ru-RU" dirty="0"/>
              <a:t>. </a:t>
            </a:r>
            <a:r>
              <a:rPr lang="ru-RU" dirty="0" err="1"/>
              <a:t>Розроблений</a:t>
            </a:r>
            <a:r>
              <a:rPr lang="ru-RU" dirty="0"/>
              <a:t> у 2014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київським</a:t>
            </a:r>
            <a:r>
              <a:rPr lang="ru-RU" dirty="0"/>
              <a:t> </a:t>
            </a:r>
            <a:r>
              <a:rPr lang="ru-RU" dirty="0" err="1"/>
              <a:t>підприємством</a:t>
            </a:r>
            <a:r>
              <a:rPr lang="ru-RU" dirty="0"/>
              <a:t> «</a:t>
            </a:r>
            <a:r>
              <a:rPr lang="ru-RU" dirty="0" err="1"/>
              <a:t>Атлон</a:t>
            </a:r>
            <a:r>
              <a:rPr lang="ru-RU" dirty="0"/>
              <a:t> </a:t>
            </a:r>
            <a:r>
              <a:rPr lang="ru-RU" dirty="0" err="1"/>
              <a:t>Авіа</a:t>
            </a:r>
            <a:r>
              <a:rPr lang="ru-RU" dirty="0"/>
              <a:t>». Станом на 2021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вироблено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100 </a:t>
            </a:r>
            <a:r>
              <a:rPr lang="ru-RU" dirty="0" err="1"/>
              <a:t>комплексів</a:t>
            </a:r>
            <a:r>
              <a:rPr lang="ru-RU" dirty="0"/>
              <a:t> у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модифікаціях</a:t>
            </a:r>
            <a:r>
              <a:rPr lang="ru-RU" dirty="0"/>
              <a:t> для потреб </a:t>
            </a:r>
            <a:r>
              <a:rPr lang="ru-RU" dirty="0" err="1"/>
              <a:t>Збройних</a:t>
            </a:r>
            <a:r>
              <a:rPr lang="ru-RU" dirty="0"/>
              <a:t> Сил </a:t>
            </a:r>
            <a:r>
              <a:rPr lang="ru-RU" dirty="0" err="1"/>
              <a:t>України</a:t>
            </a:r>
            <a:r>
              <a:rPr lang="ru-RU" dirty="0"/>
              <a:t>,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/>
              <a:t>гвардії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, </a:t>
            </a:r>
            <a:r>
              <a:rPr lang="ru-RU" dirty="0" err="1"/>
              <a:t>Служби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</a:t>
            </a:r>
          </a:p>
          <a:p>
            <a:r>
              <a:rPr lang="ru-RU" b="1" dirty="0" err="1"/>
              <a:t>Дальність</a:t>
            </a:r>
            <a:r>
              <a:rPr lang="ru-RU" b="1" dirty="0"/>
              <a:t> </a:t>
            </a:r>
            <a:r>
              <a:rPr lang="ru-RU" b="1" dirty="0" err="1"/>
              <a:t>польоту</a:t>
            </a:r>
            <a:r>
              <a:rPr lang="ru-RU" b="1" dirty="0"/>
              <a:t>: </a:t>
            </a:r>
            <a:r>
              <a:rPr lang="ru-RU" dirty="0"/>
              <a:t>50 км</a:t>
            </a:r>
          </a:p>
          <a:p>
            <a:r>
              <a:rPr lang="ru-RU" b="1" dirty="0" err="1"/>
              <a:t>Виробник</a:t>
            </a:r>
            <a:r>
              <a:rPr lang="ru-RU" b="1" dirty="0"/>
              <a:t>: </a:t>
            </a:r>
            <a:r>
              <a:rPr lang="ru-RU" dirty="0"/>
              <a:t>ТОВ «</a:t>
            </a:r>
            <a:r>
              <a:rPr lang="ru-RU" dirty="0" err="1"/>
              <a:t>Науково-виробниче</a:t>
            </a:r>
            <a:r>
              <a:rPr lang="ru-RU" dirty="0"/>
              <a:t> </a:t>
            </a:r>
            <a:r>
              <a:rPr lang="ru-RU" dirty="0" err="1"/>
              <a:t>підприємство</a:t>
            </a:r>
            <a:r>
              <a:rPr lang="ru-RU" dirty="0"/>
              <a:t> „</a:t>
            </a:r>
            <a:r>
              <a:rPr lang="ru-RU" dirty="0" err="1"/>
              <a:t>Атлон</a:t>
            </a:r>
            <a:r>
              <a:rPr lang="ru-RU" dirty="0"/>
              <a:t> </a:t>
            </a:r>
            <a:r>
              <a:rPr lang="ru-RU" dirty="0" err="1"/>
              <a:t>Авіа</a:t>
            </a:r>
            <a:r>
              <a:rPr lang="ru-RU" dirty="0"/>
              <a:t>“»</a:t>
            </a:r>
          </a:p>
          <a:p>
            <a:r>
              <a:rPr lang="ru-RU" b="1" dirty="0" err="1"/>
              <a:t>Бойовий</a:t>
            </a:r>
            <a:r>
              <a:rPr lang="ru-RU" b="1" dirty="0"/>
              <a:t> </a:t>
            </a:r>
            <a:r>
              <a:rPr lang="ru-RU" b="1" dirty="0" err="1"/>
              <a:t>радіус</a:t>
            </a:r>
            <a:r>
              <a:rPr lang="ru-RU" b="1" dirty="0"/>
              <a:t>: </a:t>
            </a:r>
            <a:r>
              <a:rPr lang="ru-RU" dirty="0"/>
              <a:t>50 км</a:t>
            </a:r>
          </a:p>
          <a:p>
            <a:r>
              <a:rPr lang="ru-RU" b="1" dirty="0" err="1"/>
              <a:t>Крейсерська</a:t>
            </a:r>
            <a:r>
              <a:rPr lang="ru-RU" b="1" dirty="0"/>
              <a:t> </a:t>
            </a:r>
            <a:r>
              <a:rPr lang="ru-RU" b="1" dirty="0" err="1"/>
              <a:t>швидкість</a:t>
            </a:r>
            <a:r>
              <a:rPr lang="ru-RU" b="1" dirty="0"/>
              <a:t>: </a:t>
            </a:r>
            <a:r>
              <a:rPr lang="ru-RU" dirty="0"/>
              <a:t>65 км/год</a:t>
            </a:r>
          </a:p>
          <a:p>
            <a:r>
              <a:rPr lang="ru-RU" b="1" dirty="0"/>
              <a:t>Максимальна </a:t>
            </a:r>
            <a:r>
              <a:rPr lang="ru-RU" b="1" dirty="0" err="1"/>
              <a:t>злітна</a:t>
            </a:r>
            <a:r>
              <a:rPr lang="ru-RU" b="1" dirty="0"/>
              <a:t>: </a:t>
            </a:r>
            <a:r>
              <a:rPr lang="ru-RU" dirty="0"/>
              <a:t>6 кг</a:t>
            </a:r>
          </a:p>
          <a:p>
            <a:r>
              <a:rPr lang="ru-RU" b="1" dirty="0" err="1"/>
              <a:t>Період</a:t>
            </a:r>
            <a:r>
              <a:rPr lang="ru-RU" b="1" dirty="0"/>
              <a:t> </a:t>
            </a:r>
            <a:r>
              <a:rPr lang="ru-RU" b="1" dirty="0" err="1"/>
              <a:t>використання</a:t>
            </a:r>
            <a:r>
              <a:rPr lang="ru-RU" b="1" dirty="0"/>
              <a:t>: </a:t>
            </a:r>
            <a:r>
              <a:rPr lang="ru-RU" dirty="0"/>
              <a:t>2014–</a:t>
            </a:r>
            <a:r>
              <a:rPr lang="ru-RU" dirty="0" err="1"/>
              <a:t>дотепер</a:t>
            </a:r>
            <a:endParaRPr lang="ru-RU" dirty="0"/>
          </a:p>
          <a:p>
            <a:r>
              <a:rPr lang="ru-RU" b="1" dirty="0"/>
              <a:t>Перший </a:t>
            </a:r>
            <a:r>
              <a:rPr lang="ru-RU" b="1" dirty="0" err="1"/>
              <a:t>політ</a:t>
            </a:r>
            <a:r>
              <a:rPr lang="ru-RU" b="1" dirty="0"/>
              <a:t>: </a:t>
            </a:r>
            <a:r>
              <a:rPr lang="ru-RU" dirty="0" err="1"/>
              <a:t>травень</a:t>
            </a:r>
            <a:r>
              <a:rPr lang="ru-RU" dirty="0"/>
              <a:t> 2014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6632"/>
            <a:ext cx="5800664" cy="32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505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7555287" cy="2812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422108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Фурія 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15021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0" t="19780" r="35828" b="22878"/>
          <a:stretch/>
        </p:blipFill>
        <p:spPr bwMode="auto">
          <a:xfrm>
            <a:off x="1702621" y="116632"/>
            <a:ext cx="5202605" cy="625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5190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Видеопередатчик AKK на 37 каналов FX2 Dominator 5.8GHz 2000mW AKK_FX2 фото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20931" r="52144" b="22345"/>
          <a:stretch/>
        </p:blipFill>
        <p:spPr bwMode="auto">
          <a:xfrm>
            <a:off x="3635896" y="2060848"/>
            <a:ext cx="4920343" cy="393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4" t="25724" r="12519" b="55694"/>
          <a:stretch/>
        </p:blipFill>
        <p:spPr bwMode="auto">
          <a:xfrm>
            <a:off x="460375" y="312738"/>
            <a:ext cx="5167745" cy="128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3705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4" t="17053" r="32145" b="25425"/>
          <a:stretch/>
        </p:blipFill>
        <p:spPr bwMode="auto">
          <a:xfrm>
            <a:off x="155574" y="1844824"/>
            <a:ext cx="6676677" cy="492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92028" y="312766"/>
            <a:ext cx="7540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/>
              <a:t>Приймач</a:t>
            </a:r>
            <a:r>
              <a:rPr lang="ru-RU" sz="4000" dirty="0"/>
              <a:t> </a:t>
            </a:r>
            <a:r>
              <a:rPr lang="en-US" sz="4000" dirty="0"/>
              <a:t>Happy</a:t>
            </a:r>
            <a:r>
              <a:rPr lang="uk-UA" sz="4000" dirty="0"/>
              <a:t> </a:t>
            </a:r>
            <a:r>
              <a:rPr lang="en-US" sz="4000" dirty="0"/>
              <a:t>Model ELRS ES900RX (915MHz)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5432683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4" t="23191" r="31539" b="26790"/>
          <a:stretch/>
        </p:blipFill>
        <p:spPr bwMode="auto">
          <a:xfrm>
            <a:off x="155575" y="3083677"/>
            <a:ext cx="4128393" cy="315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1" t="25900" r="36308" b="29311"/>
          <a:stretch/>
        </p:blipFill>
        <p:spPr bwMode="auto">
          <a:xfrm>
            <a:off x="4860032" y="836712"/>
            <a:ext cx="3389587" cy="310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999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0" t="18423" r="22384" b="14672"/>
          <a:stretch/>
        </p:blipFill>
        <p:spPr bwMode="auto">
          <a:xfrm>
            <a:off x="539552" y="715144"/>
            <a:ext cx="8417631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уга 1">
            <a:extLst>
              <a:ext uri="{FF2B5EF4-FFF2-40B4-BE49-F238E27FC236}">
                <a16:creationId xmlns:a16="http://schemas.microsoft.com/office/drawing/2014/main" id="{064AA08F-B37C-4DAF-952C-CDDC97097697}"/>
              </a:ext>
            </a:extLst>
          </p:cNvPr>
          <p:cNvSpPr/>
          <p:nvPr/>
        </p:nvSpPr>
        <p:spPr>
          <a:xfrm>
            <a:off x="1115616" y="5733256"/>
            <a:ext cx="7128792" cy="64807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- конвертоплан Bell V-22 </a:t>
            </a:r>
            <a:r>
              <a:rPr lang="ru-RU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Osprey</a:t>
            </a:r>
            <a:r>
              <a:rPr lang="ru-RU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761028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Зображення 1 з 1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Зображення 1 з 1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2" t="18850" r="31172" b="17424"/>
          <a:stretch/>
        </p:blipFill>
        <p:spPr bwMode="auto">
          <a:xfrm>
            <a:off x="181438" y="1700808"/>
            <a:ext cx="4464326" cy="4229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9" t="18535" r="13486" b="64698"/>
          <a:stretch/>
        </p:blipFill>
        <p:spPr bwMode="auto">
          <a:xfrm>
            <a:off x="642661" y="190756"/>
            <a:ext cx="5060731" cy="122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Выноска со стрелкой влево 5"/>
          <p:cNvSpPr/>
          <p:nvPr/>
        </p:nvSpPr>
        <p:spPr>
          <a:xfrm>
            <a:off x="4645764" y="804035"/>
            <a:ext cx="4104456" cy="337983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Це ПІДСИЛЮВАЧ СИЛНАЛІВ РАДІОУПРАВЛІННЯ (Від </a:t>
            </a:r>
            <a:r>
              <a:rPr lang="uk-UA" sz="2800" dirty="0" err="1"/>
              <a:t>передачика</a:t>
            </a:r>
            <a:r>
              <a:rPr lang="uk-UA" sz="2800" dirty="0"/>
              <a:t> ПУ на </a:t>
            </a:r>
            <a:r>
              <a:rPr lang="uk-UA" sz="2800" dirty="0" err="1"/>
              <a:t>дрон</a:t>
            </a:r>
            <a:r>
              <a:rPr lang="uk-UA" sz="2800" dirty="0"/>
              <a:t>)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645764" y="4828552"/>
            <a:ext cx="43907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u="sng" dirty="0">
                <a:solidFill>
                  <a:srgbClr val="FF0000"/>
                </a:solidFill>
              </a:rPr>
              <a:t>Важлива ПРИМІТКА </a:t>
            </a:r>
            <a:r>
              <a:rPr lang="uk-UA" dirty="0"/>
              <a:t>ПЕРЕДАЧА СИЛНАЛІВ УПРАВЛІННЯ ЙДЕ ЛИШЕ В ОДНОМУ НАПРЯМКУ – ПУ-</a:t>
            </a:r>
            <a:r>
              <a:rPr lang="en-US" dirty="0"/>
              <a:t>FTV </a:t>
            </a:r>
            <a:r>
              <a:rPr lang="uk-UA" dirty="0"/>
              <a:t> </a:t>
            </a:r>
            <a:r>
              <a:rPr lang="uk-UA" dirty="0" err="1"/>
              <a:t>дрон</a:t>
            </a:r>
            <a:r>
              <a:rPr lang="uk-UA" dirty="0"/>
              <a:t>. Інформація від </a:t>
            </a:r>
            <a:r>
              <a:rPr lang="en-US" dirty="0"/>
              <a:t>FTV </a:t>
            </a:r>
            <a:r>
              <a:rPr lang="uk-UA" dirty="0" err="1"/>
              <a:t>дрона</a:t>
            </a:r>
            <a:r>
              <a:rPr lang="en-US" dirty="0"/>
              <a:t> </a:t>
            </a:r>
            <a:r>
              <a:rPr lang="uk-UA" dirty="0"/>
              <a:t> до оператора йде лише по  ВІДЕОКАНАЛУ ( без  або з Телеметрією)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1224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3" descr="https://upload.wikimedia.org/wikipedia/commons/thumb/0/08/Spektrumdx6i.jpg/220px-Spektrumdx6i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79375" y="2187575"/>
            <a:ext cx="20955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0375" y="764704"/>
            <a:ext cx="821608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noProof="1"/>
              <a:t>Системи передачі/приймання відеосигналу</a:t>
            </a:r>
          </a:p>
          <a:p>
            <a:r>
              <a:rPr lang="ru-RU" sz="2400" b="1" noProof="1"/>
              <a:t>- Найбільш поширеними частотами, які використовують аматори для передачі відео, є 900 МГц; 1,2 ГГц; 2,4 ГГц та 5,8 ГГц (з потужністю передавачів 0,2—1,5 Вт).</a:t>
            </a:r>
          </a:p>
          <a:p>
            <a:endParaRPr lang="ru-RU" sz="1600" noProof="1"/>
          </a:p>
          <a:p>
            <a:r>
              <a:rPr lang="ru-RU" sz="1600" noProof="1"/>
              <a:t>Потужність передавача: Це потужність сигналу, що передається з дрона. Чим вища потужність, тим більша дальність дії сигналу. Однак більш потужні передавачі також зазвичай більші та важчі.</a:t>
            </a:r>
          </a:p>
          <a:p>
            <a:r>
              <a:rPr lang="ru-RU" sz="1600" noProof="1"/>
              <a:t>Тип сигналу: Існує два основних типи відеосигналу: аналоговий і цифровий. Аналогові сигнали зазвичай дешевші та простіші, але вони можуть бути більш сприйнятливі до перешкод. Цифрові сигнали, як правило, забезпечують більш чітке зображення, але вони можуть бути дорожчими та складнішими</a:t>
            </a:r>
          </a:p>
          <a:p>
            <a:r>
              <a:rPr lang="ru-RU" sz="1600" noProof="1"/>
              <a:t>6-канальна комп'ютеризована авіаційна радіостанція </a:t>
            </a:r>
            <a:r>
              <a:rPr lang="en-US" sz="1600" noProof="1"/>
              <a:t>Spectrum DX6i </a:t>
            </a:r>
            <a:r>
              <a:rPr lang="ru-RU" sz="1600" noProof="1"/>
              <a:t>з розширеним спектром, яка може використовуватися, як для вертольотів, так і для моделей з нерухомим криломДодаткові функції: Деякі системи передачі/приймання відеосигналу пропонують додаткові функції, такі як </a:t>
            </a:r>
            <a:r>
              <a:rPr lang="en-US" sz="1600" noProof="1"/>
              <a:t>OSD (On-Screen Display) </a:t>
            </a:r>
            <a:r>
              <a:rPr lang="ru-RU" sz="1600" noProof="1"/>
              <a:t>або вбудований </a:t>
            </a:r>
            <a:r>
              <a:rPr lang="en-US" sz="1600" noProof="1"/>
              <a:t>DVR (Digital Video Recorder). OSD </a:t>
            </a:r>
            <a:r>
              <a:rPr lang="ru-RU" sz="1600" noProof="1"/>
              <a:t>може відображати на екрані польотну інформацію, таку як висота, швидкість і напруга акумулятора, графічні елементи для спрощення пілотування дроном, назву дрона. </a:t>
            </a:r>
            <a:r>
              <a:rPr lang="en-US" sz="1600" noProof="1"/>
              <a:t>DVR </a:t>
            </a:r>
            <a:r>
              <a:rPr lang="ru-RU" sz="1600" noProof="1"/>
              <a:t>може записувати відео з камери дрона</a:t>
            </a:r>
            <a:r>
              <a:rPr lang="ru-RU" sz="2000" noProof="1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64337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71600" y="312738"/>
            <a:ext cx="741682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/>
              <a:t>Телеметрія</a:t>
            </a:r>
            <a:r>
              <a:rPr lang="ru-RU" sz="2800" b="1" dirty="0"/>
              <a:t>/</a:t>
            </a:r>
            <a:r>
              <a:rPr lang="ru-RU" sz="2800" b="1" dirty="0" err="1"/>
              <a:t>системи</a:t>
            </a:r>
            <a:r>
              <a:rPr lang="ru-RU" sz="2800" b="1" dirty="0"/>
              <a:t> </a:t>
            </a:r>
            <a:r>
              <a:rPr lang="ru-RU" sz="2800" b="1" dirty="0" err="1"/>
              <a:t>стабілізації</a:t>
            </a:r>
            <a:r>
              <a:rPr lang="ru-RU" sz="2800" b="1" dirty="0"/>
              <a:t>/</a:t>
            </a:r>
            <a:r>
              <a:rPr lang="ru-RU" sz="2800" b="1" dirty="0" err="1"/>
              <a:t>автопілот</a:t>
            </a:r>
            <a:endParaRPr lang="ru-RU" sz="2800" b="1" dirty="0"/>
          </a:p>
          <a:p>
            <a:endParaRPr lang="uk-UA" sz="2800" dirty="0"/>
          </a:p>
          <a:p>
            <a:endParaRPr lang="uk-UA" sz="2800" dirty="0"/>
          </a:p>
          <a:p>
            <a:r>
              <a:rPr lang="en-US" sz="2800" dirty="0"/>
              <a:t>OSD (</a:t>
            </a:r>
            <a:r>
              <a:rPr lang="ru-RU" sz="2800" dirty="0">
                <a:hlinkClick r:id="rId2" tooltip="Англійська мова"/>
              </a:rPr>
              <a:t>англ.</a:t>
            </a:r>
            <a:r>
              <a:rPr lang="ru-RU" sz="2800" dirty="0"/>
              <a:t> </a:t>
            </a:r>
            <a:r>
              <a:rPr lang="en-US" sz="2800" i="1" dirty="0"/>
              <a:t>On-Screen Display</a:t>
            </a:r>
            <a:r>
              <a:rPr lang="en-US" sz="2800" dirty="0"/>
              <a:t>, </a:t>
            </a:r>
            <a:r>
              <a:rPr lang="ru-RU" sz="2800" dirty="0" err="1"/>
              <a:t>відображення</a:t>
            </a:r>
            <a:r>
              <a:rPr lang="ru-RU" sz="2800" dirty="0"/>
              <a:t> </a:t>
            </a:r>
            <a:r>
              <a:rPr lang="ru-RU" sz="2800" dirty="0" err="1"/>
              <a:t>інформації</a:t>
            </a:r>
            <a:r>
              <a:rPr lang="ru-RU" sz="2800" dirty="0"/>
              <a:t> на </a:t>
            </a:r>
            <a:r>
              <a:rPr lang="ru-RU" sz="2800" dirty="0" err="1"/>
              <a:t>екрані</a:t>
            </a:r>
            <a:r>
              <a:rPr lang="ru-RU" sz="2800" dirty="0"/>
              <a:t>) </a:t>
            </a:r>
            <a:r>
              <a:rPr lang="ru-RU" sz="2800" dirty="0" err="1"/>
              <a:t>дає</a:t>
            </a:r>
            <a:r>
              <a:rPr lang="ru-RU" sz="2800" dirty="0"/>
              <a:t> </a:t>
            </a:r>
            <a:r>
              <a:rPr lang="ru-RU" sz="2800" dirty="0" err="1"/>
              <a:t>змогу</a:t>
            </a:r>
            <a:r>
              <a:rPr lang="ru-RU" sz="2800" dirty="0"/>
              <a:t> </a:t>
            </a:r>
            <a:r>
              <a:rPr lang="ru-RU" sz="2800" dirty="0" err="1"/>
              <a:t>виводити</a:t>
            </a:r>
            <a:r>
              <a:rPr lang="ru-RU" sz="2800" dirty="0"/>
              <a:t> на </a:t>
            </a:r>
            <a:r>
              <a:rPr lang="ru-RU" sz="2800" dirty="0" err="1"/>
              <a:t>екран</a:t>
            </a:r>
            <a:r>
              <a:rPr lang="ru-RU" sz="2800" dirty="0"/>
              <a:t> </a:t>
            </a:r>
            <a:r>
              <a:rPr lang="ru-RU" sz="2800" dirty="0" err="1"/>
              <a:t>корисну</a:t>
            </a:r>
            <a:r>
              <a:rPr lang="ru-RU" sz="2800" dirty="0"/>
              <a:t> для </a:t>
            </a:r>
            <a:r>
              <a:rPr lang="ru-RU" sz="2800" dirty="0" err="1"/>
              <a:t>пілота</a:t>
            </a:r>
            <a:r>
              <a:rPr lang="ru-RU" sz="2800" dirty="0"/>
              <a:t> </a:t>
            </a:r>
            <a:r>
              <a:rPr lang="ru-RU" sz="2800" dirty="0" err="1"/>
              <a:t>польотну</a:t>
            </a:r>
            <a:r>
              <a:rPr lang="ru-RU" sz="2800" dirty="0"/>
              <a:t> </a:t>
            </a:r>
            <a:r>
              <a:rPr lang="ru-RU" sz="2800" dirty="0" err="1"/>
              <a:t>інформацію</a:t>
            </a:r>
            <a:r>
              <a:rPr lang="ru-RU" sz="2800" dirty="0"/>
              <a:t>: </a:t>
            </a:r>
            <a:r>
              <a:rPr lang="ru-RU" sz="2800" dirty="0" err="1"/>
              <a:t>висота</a:t>
            </a:r>
            <a:r>
              <a:rPr lang="ru-RU" sz="2800" dirty="0"/>
              <a:t> </a:t>
            </a:r>
            <a:r>
              <a:rPr lang="ru-RU" sz="2800" dirty="0" err="1"/>
              <a:t>польоту</a:t>
            </a:r>
            <a:r>
              <a:rPr lang="ru-RU" sz="2800" dirty="0"/>
              <a:t>, </a:t>
            </a:r>
            <a:r>
              <a:rPr lang="ru-RU" sz="2800" dirty="0" err="1"/>
              <a:t>напрямок</a:t>
            </a:r>
            <a:r>
              <a:rPr lang="ru-RU" sz="2800" dirty="0"/>
              <a:t>, </a:t>
            </a:r>
            <a:r>
              <a:rPr lang="ru-RU" sz="2800" dirty="0" err="1"/>
              <a:t>швидкість</a:t>
            </a:r>
            <a:r>
              <a:rPr lang="ru-RU" sz="2800" dirty="0"/>
              <a:t>, </a:t>
            </a:r>
            <a:r>
              <a:rPr lang="ru-RU" sz="2800" dirty="0" err="1"/>
              <a:t>напруга</a:t>
            </a:r>
            <a:r>
              <a:rPr lang="ru-RU" sz="2800" dirty="0"/>
              <a:t> й струм </a:t>
            </a:r>
            <a:r>
              <a:rPr lang="ru-RU" sz="2800" dirty="0" err="1"/>
              <a:t>споживання</a:t>
            </a:r>
            <a:r>
              <a:rPr lang="ru-RU" sz="2800" dirty="0"/>
              <a:t> </a:t>
            </a:r>
            <a:r>
              <a:rPr lang="ru-RU" sz="2800" dirty="0" err="1"/>
              <a:t>від</a:t>
            </a:r>
            <a:r>
              <a:rPr lang="ru-RU" sz="2800" dirty="0"/>
              <a:t> </a:t>
            </a:r>
            <a:r>
              <a:rPr lang="ru-RU" sz="2800" dirty="0" err="1"/>
              <a:t>бортової</a:t>
            </a:r>
            <a:r>
              <a:rPr lang="ru-RU" sz="2800" dirty="0"/>
              <a:t> </a:t>
            </a:r>
            <a:r>
              <a:rPr lang="ru-RU" sz="2800" dirty="0" err="1"/>
              <a:t>батареї</a:t>
            </a:r>
            <a:r>
              <a:rPr lang="ru-RU" sz="2800" dirty="0"/>
              <a:t>, </a:t>
            </a:r>
            <a:r>
              <a:rPr lang="ru-RU" sz="2800" dirty="0" err="1"/>
              <a:t>відстань</a:t>
            </a:r>
            <a:r>
              <a:rPr lang="ru-RU" sz="2800" dirty="0"/>
              <a:t> </a:t>
            </a:r>
            <a:r>
              <a:rPr lang="ru-RU" sz="2800" dirty="0" err="1"/>
              <a:t>від</a:t>
            </a:r>
            <a:r>
              <a:rPr lang="ru-RU" sz="2800" dirty="0"/>
              <a:t> </a:t>
            </a:r>
            <a:r>
              <a:rPr lang="ru-RU" sz="2800" dirty="0" err="1"/>
              <a:t>пілота</a:t>
            </a:r>
            <a:r>
              <a:rPr lang="ru-RU" sz="2800" dirty="0"/>
              <a:t> </a:t>
            </a:r>
            <a:r>
              <a:rPr lang="ru-RU" sz="2800" dirty="0" err="1"/>
              <a:t>тощо</a:t>
            </a:r>
            <a:r>
              <a:rPr lang="ru-RU" sz="2800" dirty="0"/>
              <a:t>. На </a:t>
            </a:r>
            <a:r>
              <a:rPr lang="ru-RU" sz="2800" dirty="0" err="1"/>
              <a:t>основі</a:t>
            </a:r>
            <a:r>
              <a:rPr lang="ru-RU" sz="2800" dirty="0"/>
              <a:t> </a:t>
            </a:r>
            <a:r>
              <a:rPr lang="ru-RU" sz="2800" dirty="0" err="1"/>
              <a:t>цих</a:t>
            </a:r>
            <a:r>
              <a:rPr lang="ru-RU" sz="2800" dirty="0"/>
              <a:t> </a:t>
            </a:r>
            <a:r>
              <a:rPr lang="ru-RU" sz="2800" dirty="0" err="1"/>
              <a:t>даних</a:t>
            </a:r>
            <a:r>
              <a:rPr lang="ru-RU" sz="2800" dirty="0"/>
              <a:t> </a:t>
            </a:r>
            <a:r>
              <a:rPr lang="ru-RU" sz="2800" dirty="0" err="1"/>
              <a:t>може</a:t>
            </a:r>
            <a:r>
              <a:rPr lang="ru-RU" sz="2800" dirty="0"/>
              <a:t> </a:t>
            </a:r>
            <a:r>
              <a:rPr lang="ru-RU" sz="2800" dirty="0" err="1"/>
              <a:t>працювати</a:t>
            </a:r>
            <a:r>
              <a:rPr lang="ru-RU" sz="2800" dirty="0"/>
              <a:t> система </a:t>
            </a:r>
            <a:r>
              <a:rPr lang="ru-RU" sz="2800" dirty="0" err="1"/>
              <a:t>стабілізації</a:t>
            </a:r>
            <a:r>
              <a:rPr lang="ru-RU" sz="2800" dirty="0"/>
              <a:t> </a:t>
            </a:r>
            <a:r>
              <a:rPr lang="ru-RU" sz="2800" dirty="0" err="1"/>
              <a:t>апарата</a:t>
            </a:r>
            <a:r>
              <a:rPr lang="ru-RU" sz="2800" dirty="0"/>
              <a:t> й </a:t>
            </a:r>
            <a:r>
              <a:rPr lang="ru-RU" sz="2800" dirty="0" err="1"/>
              <a:t>автопілота</a:t>
            </a:r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58449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2" t="50431" r="35659" b="32759"/>
          <a:stretch/>
        </p:blipFill>
        <p:spPr bwMode="auto">
          <a:xfrm>
            <a:off x="1040494" y="2497320"/>
            <a:ext cx="7166004" cy="2430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56" y="312738"/>
            <a:ext cx="6552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BMS контролер (плата </a:t>
            </a:r>
            <a:r>
              <a:rPr lang="ru-RU" sz="4400" dirty="0" err="1"/>
              <a:t>захисту</a:t>
            </a:r>
            <a:r>
              <a:rPr lang="ru-RU" sz="4400" dirty="0"/>
              <a:t> </a:t>
            </a:r>
            <a:r>
              <a:rPr lang="ru-RU" sz="4400" dirty="0" err="1"/>
              <a:t>li-Ion</a:t>
            </a:r>
            <a:r>
              <a:rPr lang="ru-RU" sz="4400" dirty="0"/>
              <a:t>) 3S 20A,</a:t>
            </a:r>
          </a:p>
        </p:txBody>
      </p:sp>
    </p:spTree>
    <p:extLst>
      <p:ext uri="{BB962C8B-B14F-4D97-AF65-F5344CB8AC3E}">
        <p14:creationId xmlns:p14="http://schemas.microsoft.com/office/powerpoint/2010/main" val="35558271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7DAA52-B8E5-4B9E-A69E-372CB129B2AA}"/>
              </a:ext>
            </a:extLst>
          </p:cNvPr>
          <p:cNvSpPr txBox="1"/>
          <p:nvPr/>
        </p:nvSpPr>
        <p:spPr>
          <a:xfrm>
            <a:off x="612774" y="312738"/>
            <a:ext cx="813568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0" dirty="0" err="1">
                <a:solidFill>
                  <a:srgbClr val="000000"/>
                </a:solidFill>
                <a:effectLst/>
                <a:latin typeface="HelveticaBold"/>
              </a:rPr>
              <a:t>Технічні</a:t>
            </a:r>
            <a:r>
              <a:rPr lang="ru-RU" sz="2800" b="1" i="0" dirty="0">
                <a:solidFill>
                  <a:srgbClr val="000000"/>
                </a:solidFill>
                <a:effectLst/>
                <a:latin typeface="HelveticaBold"/>
              </a:rPr>
              <a:t> характеристики Ту-141 «Стриж»:</a:t>
            </a:r>
            <a:endParaRPr lang="en-US" sz="2800" b="1" i="0" dirty="0">
              <a:solidFill>
                <a:srgbClr val="000000"/>
              </a:solidFill>
              <a:effectLst/>
              <a:latin typeface="HelveticaBold"/>
            </a:endParaRPr>
          </a:p>
          <a:p>
            <a:pPr algn="l"/>
            <a:endParaRPr lang="ru-RU" sz="2800" b="0" i="0" dirty="0">
              <a:solidFill>
                <a:srgbClr val="000000"/>
              </a:solidFill>
              <a:effectLst/>
              <a:latin typeface="HelveticaBold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 err="1">
                <a:solidFill>
                  <a:srgbClr val="000000"/>
                </a:solidFill>
                <a:effectLst/>
                <a:latin typeface="HelveticaRegular"/>
              </a:rPr>
              <a:t>Довжина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HelveticaRegular"/>
              </a:rPr>
              <a:t> — 14,33 м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 err="1">
                <a:solidFill>
                  <a:srgbClr val="000000"/>
                </a:solidFill>
                <a:effectLst/>
                <a:latin typeface="HelveticaRegular"/>
              </a:rPr>
              <a:t>Висота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HelveticaRegular"/>
              </a:rPr>
              <a:t> — 4,25 м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 err="1">
                <a:solidFill>
                  <a:srgbClr val="000000"/>
                </a:solidFill>
                <a:effectLst/>
                <a:latin typeface="HelveticaRegular"/>
              </a:rPr>
              <a:t>Розмах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HelveticaRegular"/>
              </a:rPr>
              <a:t> </a:t>
            </a:r>
            <a:r>
              <a:rPr lang="ru-RU" sz="2800" b="0" i="0" dirty="0" err="1">
                <a:solidFill>
                  <a:srgbClr val="000000"/>
                </a:solidFill>
                <a:effectLst/>
                <a:latin typeface="HelveticaRegular"/>
              </a:rPr>
              <a:t>крила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HelveticaRegular"/>
              </a:rPr>
              <a:t> — 3,8 м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 err="1">
                <a:solidFill>
                  <a:srgbClr val="000000"/>
                </a:solidFill>
                <a:effectLst/>
                <a:latin typeface="HelveticaRegular"/>
              </a:rPr>
              <a:t>Маса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HelveticaRegular"/>
              </a:rPr>
              <a:t> — 5,37 </a:t>
            </a:r>
            <a:r>
              <a:rPr lang="ru-RU" sz="2800" dirty="0" err="1">
                <a:solidFill>
                  <a:srgbClr val="000000"/>
                </a:solidFill>
                <a:latin typeface="HelveticaRegular"/>
              </a:rPr>
              <a:t>тн</a:t>
            </a:r>
            <a:endParaRPr lang="ru-RU" sz="2800" b="0" i="0" dirty="0">
              <a:solidFill>
                <a:srgbClr val="000000"/>
              </a:solidFill>
              <a:effectLst/>
              <a:latin typeface="HelveticaRegular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 err="1">
                <a:solidFill>
                  <a:srgbClr val="000000"/>
                </a:solidFill>
                <a:effectLst/>
                <a:latin typeface="HelveticaRegular"/>
              </a:rPr>
              <a:t>Крейсерська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HelveticaRegular"/>
              </a:rPr>
              <a:t> </a:t>
            </a:r>
            <a:r>
              <a:rPr lang="ru-RU" sz="2800" b="0" i="0" dirty="0" err="1">
                <a:solidFill>
                  <a:srgbClr val="000000"/>
                </a:solidFill>
                <a:effectLst/>
                <a:latin typeface="HelveticaRegular"/>
              </a:rPr>
              <a:t>швидкість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HelveticaRegular"/>
              </a:rPr>
              <a:t> — 1100 км/год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HelveticaRegular"/>
              </a:rPr>
              <a:t>Максимальна </a:t>
            </a:r>
            <a:r>
              <a:rPr lang="ru-RU" sz="2800" b="0" i="0" dirty="0" err="1">
                <a:solidFill>
                  <a:srgbClr val="000000"/>
                </a:solidFill>
                <a:effectLst/>
                <a:latin typeface="HelveticaRegular"/>
              </a:rPr>
              <a:t>дальність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HelveticaRegular"/>
              </a:rPr>
              <a:t> </a:t>
            </a:r>
            <a:r>
              <a:rPr lang="ru-RU" sz="2800" b="0" i="0" dirty="0" err="1">
                <a:solidFill>
                  <a:srgbClr val="000000"/>
                </a:solidFill>
                <a:effectLst/>
                <a:latin typeface="HelveticaRegular"/>
              </a:rPr>
              <a:t>польоту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HelveticaRegular"/>
              </a:rPr>
              <a:t> — 1000 км</a:t>
            </a:r>
          </a:p>
        </p:txBody>
      </p:sp>
    </p:spTree>
    <p:extLst>
      <p:ext uri="{BB962C8B-B14F-4D97-AF65-F5344CB8AC3E}">
        <p14:creationId xmlns:p14="http://schemas.microsoft.com/office/powerpoint/2010/main" val="20957769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146157-FD13-4EE1-8C21-74C194D14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0"/>
            <a:ext cx="9103515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823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5574" y="160337"/>
            <a:ext cx="8988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Як у </a:t>
            </a:r>
            <a:r>
              <a:rPr lang="ru-RU" b="1" dirty="0" err="1"/>
              <a:t>небі</a:t>
            </a:r>
            <a:r>
              <a:rPr lang="ru-RU" b="1" dirty="0"/>
              <a:t> </a:t>
            </a:r>
            <a:r>
              <a:rPr lang="ru-RU" b="1" dirty="0" err="1"/>
              <a:t>розрізнити</a:t>
            </a:r>
            <a:r>
              <a:rPr lang="ru-RU" b="1" dirty="0"/>
              <a:t> БПЛА </a:t>
            </a:r>
            <a:r>
              <a:rPr lang="ru-RU" b="1" dirty="0" err="1"/>
              <a:t>армії</a:t>
            </a:r>
            <a:r>
              <a:rPr lang="ru-RU" b="1" dirty="0"/>
              <a:t> РФ та не </a:t>
            </a:r>
            <a:r>
              <a:rPr lang="ru-RU" b="1" dirty="0" err="1"/>
              <a:t>збити</a:t>
            </a:r>
            <a:r>
              <a:rPr lang="ru-RU" b="1" dirty="0"/>
              <a:t> </a:t>
            </a:r>
            <a:r>
              <a:rPr lang="ru-RU" b="1" dirty="0" err="1"/>
              <a:t>власний</a:t>
            </a:r>
            <a:r>
              <a:rPr lang="ru-RU" b="1" dirty="0"/>
              <a:t> </a:t>
            </a:r>
            <a:r>
              <a:rPr lang="ru-RU" b="1" dirty="0" err="1"/>
              <a:t>дрон</a:t>
            </a:r>
            <a:r>
              <a:rPr lang="ru-RU" b="1" dirty="0"/>
              <a:t>: </a:t>
            </a:r>
            <a:r>
              <a:rPr lang="ru-RU" b="1" dirty="0" err="1"/>
              <a:t>пам'ятка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волонтерів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8" t="26373" r="31065" b="7886"/>
          <a:stretch/>
        </p:blipFill>
        <p:spPr bwMode="auto">
          <a:xfrm>
            <a:off x="459540" y="1196752"/>
            <a:ext cx="7933764" cy="455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9171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0" t="9696" r="33649" b="7886"/>
          <a:stretch/>
        </p:blipFill>
        <p:spPr bwMode="auto">
          <a:xfrm>
            <a:off x="1115616" y="476672"/>
            <a:ext cx="6653299" cy="614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1377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3" t="12003" r="34579" b="15376"/>
          <a:stretch/>
        </p:blipFill>
        <p:spPr bwMode="auto">
          <a:xfrm>
            <a:off x="1115616" y="708338"/>
            <a:ext cx="6010835" cy="5035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9464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3" t="15707" r="32512" b="4008"/>
          <a:stretch/>
        </p:blipFill>
        <p:spPr bwMode="auto">
          <a:xfrm>
            <a:off x="612776" y="-26741"/>
            <a:ext cx="8168154" cy="668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775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3648" y="548680"/>
            <a:ext cx="6480720" cy="830997"/>
          </a:xfrm>
          <a:prstGeom prst="rect">
            <a:avLst/>
          </a:prstGeom>
          <a:solidFill>
            <a:srgbClr val="FFFF00">
              <a:alpha val="79000"/>
            </a:srgbClr>
          </a:solidFill>
        </p:spPr>
        <p:txBody>
          <a:bodyPr wrap="square" rtlCol="0">
            <a:spAutoFit/>
          </a:bodyPr>
          <a:lstStyle/>
          <a:p>
            <a:r>
              <a:rPr lang="uk-UA" sz="4800" dirty="0"/>
              <a:t>АЕРОДИНАМІЧНИЙ</a:t>
            </a:r>
            <a:endParaRPr lang="ru-RU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899592" y="1879074"/>
            <a:ext cx="756084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uk-UA" sz="3600" dirty="0"/>
              <a:t>КРИЛО (нерухоме)</a:t>
            </a:r>
          </a:p>
          <a:p>
            <a:r>
              <a:rPr lang="uk-UA" sz="3600" dirty="0"/>
              <a:t>        </a:t>
            </a:r>
            <a:r>
              <a:rPr lang="uk-UA" sz="2400" dirty="0"/>
              <a:t>-    Літаки всіх типів, крилаті ракети, парашути і всі його підвиди, мала авіація літакового типу включно ДПЛА літакового типу</a:t>
            </a:r>
            <a:endParaRPr lang="ru-RU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899592" y="3933056"/>
            <a:ext cx="770485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sz="3200" dirty="0"/>
              <a:t>2. КРИЛО (рухоме)  - </a:t>
            </a:r>
            <a:r>
              <a:rPr lang="uk-UA" sz="3200" dirty="0" err="1"/>
              <a:t>вертоліти</a:t>
            </a:r>
            <a:r>
              <a:rPr lang="uk-UA" sz="3200" dirty="0"/>
              <a:t> всіх типів, ДПЛА роторного типу)</a:t>
            </a:r>
            <a:endParaRPr lang="ru-RU" sz="5400" dirty="0"/>
          </a:p>
        </p:txBody>
      </p:sp>
      <p:sp>
        <p:nvSpPr>
          <p:cNvPr id="11" name="TextBox 10"/>
          <p:cNvSpPr txBox="1"/>
          <p:nvPr/>
        </p:nvSpPr>
        <p:spPr>
          <a:xfrm>
            <a:off x="1051992" y="5301208"/>
            <a:ext cx="770485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sz="3200" dirty="0"/>
              <a:t>3. ЛА </a:t>
            </a:r>
            <a:r>
              <a:rPr lang="uk-UA" sz="3200" dirty="0" err="1"/>
              <a:t>гібритного</a:t>
            </a:r>
            <a:r>
              <a:rPr lang="uk-UA" sz="3200" dirty="0"/>
              <a:t> типу ( </a:t>
            </a:r>
            <a:r>
              <a:rPr lang="uk-UA" sz="3200" dirty="0" err="1"/>
              <a:t>взліт</a:t>
            </a:r>
            <a:r>
              <a:rPr lang="uk-UA" sz="3200" dirty="0"/>
              <a:t> – вертолітний  політ – завдяки крилу)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8135228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3" t="14883" r="30342" b="4640"/>
          <a:stretch/>
        </p:blipFill>
        <p:spPr bwMode="auto">
          <a:xfrm>
            <a:off x="1922928" y="887506"/>
            <a:ext cx="6481483" cy="5580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0737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E22C15-027E-41AD-AA63-1AD05628B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6597352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666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328860-0C94-4412-BA17-171B72D1514D}"/>
              </a:ext>
            </a:extLst>
          </p:cNvPr>
          <p:cNvSpPr txBox="1"/>
          <p:nvPr/>
        </p:nvSpPr>
        <p:spPr>
          <a:xfrm>
            <a:off x="395536" y="620688"/>
            <a:ext cx="8836025" cy="4532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uk-UA" sz="1800" dirty="0">
                <a:solidFill>
                  <a:srgbClr val="55555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Сучасні оптичні кабелі складаються з наступних компонентів: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b="1" dirty="0">
                <a:solidFill>
                  <a:srgbClr val="3838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серцевини</a:t>
            </a:r>
            <a:r>
              <a:rPr lang="uk-UA" sz="1800" dirty="0">
                <a:solidFill>
                  <a:srgbClr val="55555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uk-UA" sz="1800" dirty="0" err="1">
                <a:solidFill>
                  <a:srgbClr val="55555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світлопровідної</a:t>
            </a:r>
            <a:r>
              <a:rPr lang="uk-UA" sz="1800" dirty="0">
                <a:solidFill>
                  <a:srgbClr val="55555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нитки з кварцового скла товщиною 125 мікронів;</a:t>
            </a:r>
            <a:endParaRPr lang="uk-UA" sz="1600" dirty="0">
              <a:solidFill>
                <a:srgbClr val="55555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b="1" dirty="0">
                <a:solidFill>
                  <a:srgbClr val="3838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оптичної оболонки</a:t>
            </a:r>
            <a:r>
              <a:rPr lang="uk-UA" sz="1800" dirty="0">
                <a:solidFill>
                  <a:srgbClr val="55555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— непрозорого матеріалу, що відбиває світловий сигнал і допомагає йому залишатися в межах волокна;</a:t>
            </a:r>
            <a:endParaRPr lang="uk-UA" sz="1600" dirty="0">
              <a:solidFill>
                <a:srgbClr val="55555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b="1" dirty="0">
                <a:solidFill>
                  <a:srgbClr val="3838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буферної оболонки</a:t>
            </a:r>
            <a:r>
              <a:rPr lang="uk-UA" sz="1800" dirty="0">
                <a:solidFill>
                  <a:srgbClr val="55555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— речовини, що розділяє між собою окремі нитки та захищає їх від фізичних пошкоджень. Зазвичай це в’язкий матеріал, наприклад, </a:t>
            </a:r>
            <a:r>
              <a:rPr lang="uk-UA" sz="1800" dirty="0" err="1">
                <a:solidFill>
                  <a:srgbClr val="55555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гідрогель</a:t>
            </a:r>
            <a:r>
              <a:rPr lang="uk-UA" sz="1800" dirty="0">
                <a:solidFill>
                  <a:srgbClr val="55555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чи спінений поліетилен;</a:t>
            </a:r>
            <a:endParaRPr lang="uk-UA" sz="1600" dirty="0">
              <a:solidFill>
                <a:srgbClr val="55555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b="1" dirty="0">
                <a:solidFill>
                  <a:srgbClr val="3838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захисного покриття</a:t>
            </a:r>
            <a:r>
              <a:rPr lang="uk-UA" sz="1800" dirty="0">
                <a:solidFill>
                  <a:srgbClr val="55555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— полімерної чи металевої ізоляції, що дозволяє зберігати цілісність кабелю у складних умовах експлуатації.</a:t>
            </a:r>
            <a:endParaRPr lang="uk-UA" sz="1600" dirty="0">
              <a:solidFill>
                <a:srgbClr val="55555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uk-UA" sz="1800" dirty="0">
                <a:solidFill>
                  <a:srgbClr val="55555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одному кабелі може знаходитися до 96 ниток, що забезпечує високу пропускну здатність і дозволяє отримувати стабільну швидкість інтернету для багатьох абонентів одночасно.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322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513217-8D9D-47EB-948E-50E86EA9973F}"/>
              </a:ext>
            </a:extLst>
          </p:cNvPr>
          <p:cNvSpPr txBox="1"/>
          <p:nvPr/>
        </p:nvSpPr>
        <p:spPr>
          <a:xfrm>
            <a:off x="971600" y="476672"/>
            <a:ext cx="763284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1D1D1F"/>
                </a:solidFill>
                <a:effectLst/>
                <a:latin typeface="inter"/>
              </a:rPr>
              <a:t>Устройство и ключевые особенности оптики</a:t>
            </a:r>
            <a:br>
              <a:rPr lang="ru-RU" sz="2000" dirty="0"/>
            </a:br>
            <a:r>
              <a:rPr lang="ru-RU" sz="2000" b="0" i="0" dirty="0">
                <a:solidFill>
                  <a:srgbClr val="1D1D1F"/>
                </a:solidFill>
                <a:effectLst/>
                <a:latin typeface="inter"/>
              </a:rPr>
              <a:t>Оптическое волокно является самым быстрым способом передачи информационных данных</a:t>
            </a:r>
          </a:p>
          <a:p>
            <a:endParaRPr lang="ru-RU" dirty="0">
              <a:solidFill>
                <a:srgbClr val="1D1D1F"/>
              </a:solidFill>
              <a:latin typeface="inter"/>
            </a:endParaRPr>
          </a:p>
          <a:p>
            <a:endParaRPr lang="ru-RU" b="0" i="0" dirty="0">
              <a:solidFill>
                <a:srgbClr val="1D1D1F"/>
              </a:solidFill>
              <a:effectLst/>
              <a:latin typeface="inter"/>
            </a:endParaRPr>
          </a:p>
          <a:p>
            <a:r>
              <a:rPr lang="ru-RU" b="0" i="0" dirty="0">
                <a:solidFill>
                  <a:srgbClr val="1D1D1F"/>
                </a:solidFill>
                <a:effectLst/>
                <a:latin typeface="inter"/>
              </a:rPr>
              <a:t>. Оптоволокно представляет собой многопарный кабель, который состоит из обернутых в защитную оболочку идеально гладких жил (изготавливаются из специального полимера)</a:t>
            </a:r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F5B38-ADC1-400B-A1AE-3D7FE5236623}"/>
              </a:ext>
            </a:extLst>
          </p:cNvPr>
          <p:cNvSpPr txBox="1"/>
          <p:nvPr/>
        </p:nvSpPr>
        <p:spPr>
          <a:xfrm>
            <a:off x="1475656" y="4149080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1D1D1F"/>
                </a:solidFill>
                <a:effectLst/>
                <a:latin typeface="inter"/>
              </a:rPr>
              <a:t>Конструкция оптического кабеля</a:t>
            </a:r>
            <a:br>
              <a:rPr lang="ru-RU" dirty="0"/>
            </a:br>
            <a:r>
              <a:rPr lang="ru-RU" b="0" i="0" dirty="0">
                <a:solidFill>
                  <a:srgbClr val="1D1D1F"/>
                </a:solidFill>
                <a:effectLst/>
                <a:latin typeface="inter"/>
              </a:rPr>
              <a:t>Оптический кабель представляет собой модуль из 1-288 волокон. Оболочка, которой он покрыт, защищает изделие от негативного воздействия влаги, резких температурных перепадов, а также механических повреждений.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127709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2139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6598" y="312738"/>
            <a:ext cx="76457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16 </a:t>
            </a:r>
            <a:r>
              <a:rPr lang="ru-RU" sz="2400" b="1" dirty="0" err="1"/>
              <a:t>грудня</a:t>
            </a:r>
            <a:r>
              <a:rPr lang="ru-RU" sz="2400" b="1" dirty="0"/>
              <a:t> 2024 (полковник)  </a:t>
            </a:r>
            <a:r>
              <a:rPr lang="ru-RU" sz="2400" b="1" dirty="0" err="1"/>
              <a:t>Командувач</a:t>
            </a:r>
            <a:r>
              <a:rPr lang="ru-RU" sz="2400" b="1" dirty="0"/>
              <a:t> Сил </a:t>
            </a:r>
            <a:r>
              <a:rPr lang="ru-RU" sz="2400" b="1" dirty="0" err="1"/>
              <a:t>Безпілотнихсистем</a:t>
            </a:r>
            <a:r>
              <a:rPr lang="ru-RU" sz="2400" b="1" dirty="0"/>
              <a:t> Вадим Олегович </a:t>
            </a:r>
            <a:r>
              <a:rPr lang="ru-RU" sz="2400" b="1" dirty="0" err="1"/>
              <a:t>Сухаревський</a:t>
            </a:r>
            <a:r>
              <a:rPr lang="ru-RU" sz="2400" b="1" dirty="0"/>
              <a:t> заявив,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Україна</a:t>
            </a:r>
            <a:r>
              <a:rPr lang="ru-RU" sz="2400" b="1" dirty="0"/>
              <a:t> є </a:t>
            </a:r>
            <a:r>
              <a:rPr lang="ru-RU" sz="2400" b="1" dirty="0" err="1"/>
              <a:t>п'ятою</a:t>
            </a:r>
            <a:r>
              <a:rPr lang="ru-RU" sz="2400" b="1" dirty="0"/>
              <a:t> </a:t>
            </a:r>
            <a:r>
              <a:rPr lang="ru-RU" sz="2400" b="1" dirty="0" err="1"/>
              <a:t>країною</a:t>
            </a:r>
            <a:r>
              <a:rPr lang="ru-RU" sz="2400" b="1" dirty="0"/>
              <a:t> в </a:t>
            </a:r>
            <a:r>
              <a:rPr lang="ru-RU" sz="2400" b="1" dirty="0" err="1"/>
              <a:t>світі</a:t>
            </a:r>
            <a:r>
              <a:rPr lang="ru-RU" sz="2400" b="1" dirty="0"/>
              <a:t>, яка </a:t>
            </a:r>
            <a:r>
              <a:rPr lang="ru-RU" sz="2400" b="1" dirty="0" err="1"/>
              <a:t>має</a:t>
            </a:r>
            <a:r>
              <a:rPr lang="ru-RU" sz="2400" b="1" dirty="0"/>
              <a:t> лазер. </a:t>
            </a:r>
            <a:r>
              <a:rPr lang="ru-RU" sz="2400" b="1" dirty="0" err="1"/>
              <a:t>Також</a:t>
            </a:r>
            <a:r>
              <a:rPr lang="ru-RU" sz="2400" b="1" dirty="0"/>
              <a:t> </a:t>
            </a:r>
            <a:r>
              <a:rPr lang="ru-RU" sz="2400" b="1" dirty="0" err="1"/>
              <a:t>він</a:t>
            </a:r>
            <a:r>
              <a:rPr lang="ru-RU" sz="2400" b="1" dirty="0"/>
              <a:t> додав,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сили</a:t>
            </a:r>
            <a:r>
              <a:rPr lang="ru-RU" sz="2400" b="1" dirty="0"/>
              <a:t> </a:t>
            </a:r>
            <a:r>
              <a:rPr lang="ru-RU" sz="2400" b="1" dirty="0" err="1"/>
              <a:t>безпілотних</a:t>
            </a:r>
            <a:r>
              <a:rPr lang="ru-RU" sz="2400" b="1" dirty="0"/>
              <a:t> систем почали </a:t>
            </a:r>
            <a:r>
              <a:rPr lang="ru-RU" sz="2400" b="1" dirty="0" err="1"/>
              <a:t>застосовувати</a:t>
            </a:r>
            <a:r>
              <a:rPr lang="ru-RU" sz="2400" b="1" dirty="0"/>
              <a:t> так </a:t>
            </a:r>
            <a:r>
              <a:rPr lang="ru-RU" sz="2400" b="1" dirty="0" err="1"/>
              <a:t>звані</a:t>
            </a:r>
            <a:r>
              <a:rPr lang="ru-RU" sz="2400" b="1" dirty="0"/>
              <a:t> </a:t>
            </a:r>
            <a:r>
              <a:rPr lang="ru-RU" sz="2400" b="1" dirty="0" err="1"/>
              <a:t>дрони</a:t>
            </a:r>
            <a:r>
              <a:rPr lang="ru-RU" sz="2400" b="1" dirty="0"/>
              <a:t>-"матки", </a:t>
            </a:r>
            <a:r>
              <a:rPr lang="ru-RU" sz="2400" b="1" dirty="0" err="1"/>
              <a:t>носії</a:t>
            </a:r>
            <a:r>
              <a:rPr lang="ru-RU" sz="2400" b="1" dirty="0"/>
              <a:t> </a:t>
            </a:r>
            <a:r>
              <a:rPr lang="en-AU" sz="2400" b="1" dirty="0"/>
              <a:t>FPV, </a:t>
            </a:r>
            <a:r>
              <a:rPr lang="ru-RU" sz="2400" b="1" dirty="0"/>
              <a:t>з </a:t>
            </a:r>
            <a:r>
              <a:rPr lang="ru-RU" sz="2400" b="1" dirty="0" err="1"/>
              <a:t>глибиною</a:t>
            </a:r>
            <a:r>
              <a:rPr lang="ru-RU" sz="2400" b="1" dirty="0"/>
              <a:t> </a:t>
            </a:r>
            <a:r>
              <a:rPr lang="ru-RU" sz="2400" b="1" dirty="0" err="1"/>
              <a:t>занесення</a:t>
            </a:r>
            <a:r>
              <a:rPr lang="ru-RU" sz="2400" b="1" dirty="0"/>
              <a:t> </a:t>
            </a:r>
            <a:r>
              <a:rPr lang="ru-RU" sz="2400" b="1" dirty="0" err="1"/>
              <a:t>понад</a:t>
            </a:r>
            <a:r>
              <a:rPr lang="ru-RU" sz="2400" b="1" dirty="0"/>
              <a:t> 70 км. Вони </a:t>
            </a:r>
            <a:r>
              <a:rPr lang="ru-RU" sz="2400" b="1" dirty="0" err="1"/>
              <a:t>несуть</a:t>
            </a:r>
            <a:r>
              <a:rPr lang="ru-RU" sz="2400" b="1" dirty="0"/>
              <a:t> 2 </a:t>
            </a:r>
            <a:r>
              <a:rPr lang="en-AU" sz="2400" b="1" dirty="0"/>
              <a:t>FPV </a:t>
            </a:r>
            <a:r>
              <a:rPr lang="ru-RU" sz="2400" b="1" dirty="0" err="1"/>
              <a:t>під</a:t>
            </a:r>
            <a:r>
              <a:rPr lang="ru-RU" sz="2400" b="1" dirty="0"/>
              <a:t> собою і </a:t>
            </a:r>
            <a:r>
              <a:rPr lang="ru-RU" sz="2400" b="1" dirty="0" err="1"/>
              <a:t>виступають</a:t>
            </a:r>
            <a:r>
              <a:rPr lang="ru-RU" sz="2400" b="1" dirty="0"/>
              <a:t> ретранслятором та </a:t>
            </a:r>
            <a:r>
              <a:rPr lang="ru-RU" sz="2400" b="1" dirty="0" err="1"/>
              <a:t>вражають</a:t>
            </a:r>
            <a:r>
              <a:rPr lang="ru-RU" sz="2400" b="1" dirty="0"/>
              <a:t> </a:t>
            </a:r>
            <a:r>
              <a:rPr lang="ru-RU" sz="2400" b="1" dirty="0" err="1"/>
              <a:t>глибинні</a:t>
            </a:r>
            <a:r>
              <a:rPr lang="ru-RU" sz="2400" b="1" dirty="0"/>
              <a:t> </a:t>
            </a:r>
            <a:r>
              <a:rPr lang="ru-RU" sz="2400" b="1" dirty="0" err="1"/>
              <a:t>об'єкти</a:t>
            </a:r>
            <a:r>
              <a:rPr lang="ru-RU" sz="2400" b="1" dirty="0"/>
              <a:t> противника </a:t>
            </a:r>
            <a:r>
              <a:rPr lang="ru-RU" sz="2400" b="1" baseline="30000" dirty="0">
                <a:hlinkClick r:id="rId2"/>
              </a:rPr>
              <a:t>[34</a:t>
            </a:r>
            <a:r>
              <a:rPr lang="ru-RU" baseline="30000" dirty="0">
                <a:hlinkClick r:id="rId2"/>
              </a:rPr>
              <a:t>]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63820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25209" r="30445" b="26892"/>
          <a:stretch/>
        </p:blipFill>
        <p:spPr bwMode="auto">
          <a:xfrm>
            <a:off x="460375" y="1268760"/>
            <a:ext cx="837508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0520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9" t="9890" r="29722" b="10601"/>
          <a:stretch/>
        </p:blipFill>
        <p:spPr bwMode="auto">
          <a:xfrm>
            <a:off x="307974" y="127917"/>
            <a:ext cx="8836025" cy="670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6929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50" y="445822"/>
            <a:ext cx="4139952" cy="25904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5" y="3139124"/>
            <a:ext cx="4788024" cy="35910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162" y="3614271"/>
            <a:ext cx="3923928" cy="26407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6200" y="17495"/>
            <a:ext cx="440962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/>
              <a:t>ВІННИЦЬКІ БДЖОЛИ</a:t>
            </a:r>
          </a:p>
          <a:p>
            <a:pPr algn="ctr"/>
            <a:endParaRPr lang="uk-UA" sz="4000" dirty="0"/>
          </a:p>
          <a:p>
            <a:pPr algn="ctr"/>
            <a:r>
              <a:rPr lang="ru-RU" sz="4000" dirty="0" err="1"/>
              <a:t>Безпілотник</a:t>
            </a:r>
            <a:r>
              <a:rPr lang="ru-RU" sz="4000" dirty="0"/>
              <a:t> VB140 </a:t>
            </a:r>
            <a:r>
              <a:rPr lang="ru-RU" sz="4000" dirty="0" err="1"/>
              <a:t>Flamingo</a:t>
            </a:r>
            <a:endParaRPr lang="uk-UA" sz="4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6222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7974" y="160508"/>
            <a:ext cx="822446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/>
              <a:t>Безпілотник</a:t>
            </a:r>
            <a:r>
              <a:rPr lang="ru-RU" sz="1400" dirty="0"/>
              <a:t> VB140 </a:t>
            </a:r>
            <a:r>
              <a:rPr lang="ru-RU" sz="1400" dirty="0" err="1"/>
              <a:t>Flamingo</a:t>
            </a:r>
            <a:r>
              <a:rPr lang="ru-RU" sz="1400" dirty="0"/>
              <a:t> </a:t>
            </a:r>
            <a:r>
              <a:rPr lang="ru-RU" sz="1400" dirty="0" err="1"/>
              <a:t>має</a:t>
            </a:r>
            <a:r>
              <a:rPr lang="ru-RU" sz="1400" dirty="0"/>
              <a:t> </a:t>
            </a:r>
            <a:r>
              <a:rPr lang="ru-RU" sz="1400" dirty="0" err="1"/>
              <a:t>такі</a:t>
            </a:r>
            <a:r>
              <a:rPr lang="ru-RU" sz="1400" dirty="0"/>
              <a:t> характеристики:</a:t>
            </a:r>
            <a:br>
              <a:rPr lang="ru-RU" sz="1400" dirty="0"/>
            </a:br>
            <a:br>
              <a:rPr lang="ru-RU" sz="1400" dirty="0"/>
            </a:br>
            <a:r>
              <a:rPr lang="ru-RU" sz="1400" dirty="0"/>
              <a:t> ● </a:t>
            </a:r>
            <a:r>
              <a:rPr lang="ru-RU" sz="1400" dirty="0" err="1"/>
              <a:t>Перехоплення</a:t>
            </a:r>
            <a:r>
              <a:rPr lang="ru-RU" sz="1400" dirty="0"/>
              <a:t> </a:t>
            </a:r>
            <a:r>
              <a:rPr lang="ru-RU" sz="1400" dirty="0" err="1"/>
              <a:t>ворожих</a:t>
            </a:r>
            <a:r>
              <a:rPr lang="ru-RU" sz="1400" dirty="0"/>
              <a:t> БПЛА: </a:t>
            </a:r>
            <a:r>
              <a:rPr lang="ru-RU" sz="1400" dirty="0" err="1"/>
              <a:t>Забезпечує</a:t>
            </a:r>
            <a:r>
              <a:rPr lang="ru-RU" sz="1400" dirty="0"/>
              <a:t> </a:t>
            </a:r>
            <a:r>
              <a:rPr lang="ru-RU" sz="1400" dirty="0" err="1"/>
              <a:t>надійний</a:t>
            </a:r>
            <a:r>
              <a:rPr lang="ru-RU" sz="1400" dirty="0"/>
              <a:t> </a:t>
            </a:r>
            <a:r>
              <a:rPr lang="ru-RU" sz="1400" dirty="0" err="1"/>
              <a:t>захист</a:t>
            </a:r>
            <a:r>
              <a:rPr lang="ru-RU" sz="1400" dirty="0"/>
              <a:t> </a:t>
            </a:r>
            <a:r>
              <a:rPr lang="ru-RU" sz="1400" dirty="0" err="1"/>
              <a:t>українських</a:t>
            </a:r>
            <a:r>
              <a:rPr lang="ru-RU" sz="1400" dirty="0"/>
              <a:t> </a:t>
            </a:r>
            <a:r>
              <a:rPr lang="ru-RU" sz="1400" dirty="0" err="1"/>
              <a:t>позицій</a:t>
            </a:r>
            <a:r>
              <a:rPr lang="ru-RU" sz="1400" dirty="0"/>
              <a:t> і </a:t>
            </a:r>
            <a:r>
              <a:rPr lang="ru-RU" sz="1400" dirty="0" err="1"/>
              <a:t>підрозділів</a:t>
            </a:r>
            <a:r>
              <a:rPr lang="ru-RU" sz="1400" dirty="0"/>
              <a:t> </a:t>
            </a:r>
            <a:r>
              <a:rPr lang="ru-RU" sz="1400" dirty="0" err="1"/>
              <a:t>завдяки</a:t>
            </a:r>
            <a:r>
              <a:rPr lang="ru-RU" sz="1400" dirty="0"/>
              <a:t> </a:t>
            </a:r>
            <a:r>
              <a:rPr lang="ru-RU" sz="1400" dirty="0" err="1"/>
              <a:t>сучасним</a:t>
            </a:r>
            <a:r>
              <a:rPr lang="ru-RU" sz="1400" dirty="0"/>
              <a:t> </a:t>
            </a:r>
            <a:r>
              <a:rPr lang="ru-RU" sz="1400" dirty="0" err="1"/>
              <a:t>технологіям</a:t>
            </a:r>
            <a:r>
              <a:rPr lang="ru-RU" sz="1400" dirty="0"/>
              <a:t> і </a:t>
            </a:r>
            <a:r>
              <a:rPr lang="ru-RU" sz="1400" dirty="0" err="1"/>
              <a:t>високоточним</a:t>
            </a:r>
            <a:r>
              <a:rPr lang="ru-RU" sz="1400" dirty="0"/>
              <a:t> сенсорам.</a:t>
            </a:r>
            <a:br>
              <a:rPr lang="ru-RU" sz="1400" dirty="0"/>
            </a:br>
            <a:br>
              <a:rPr lang="ru-RU" sz="1400" dirty="0"/>
            </a:br>
            <a:r>
              <a:rPr lang="ru-RU" sz="1400" dirty="0"/>
              <a:t> ● </a:t>
            </a:r>
            <a:r>
              <a:rPr lang="ru-RU" sz="1400" dirty="0" err="1"/>
              <a:t>Висота</a:t>
            </a:r>
            <a:r>
              <a:rPr lang="ru-RU" sz="1400" dirty="0"/>
              <a:t> </a:t>
            </a:r>
            <a:r>
              <a:rPr lang="ru-RU" sz="1400" dirty="0" err="1"/>
              <a:t>польоту</a:t>
            </a:r>
            <a:r>
              <a:rPr lang="ru-RU" sz="1400" dirty="0"/>
              <a:t>: </a:t>
            </a:r>
            <a:r>
              <a:rPr lang="ru-RU" sz="1400" dirty="0" err="1"/>
              <a:t>Здатний</a:t>
            </a:r>
            <a:r>
              <a:rPr lang="ru-RU" sz="1400" dirty="0"/>
              <a:t> </a:t>
            </a:r>
            <a:r>
              <a:rPr lang="ru-RU" sz="1400" dirty="0" err="1"/>
              <a:t>працювати</a:t>
            </a:r>
            <a:r>
              <a:rPr lang="ru-RU" sz="1400" dirty="0"/>
              <a:t> на </a:t>
            </a:r>
            <a:r>
              <a:rPr lang="ru-RU" sz="1400" dirty="0" err="1"/>
              <a:t>висоті</a:t>
            </a:r>
            <a:r>
              <a:rPr lang="ru-RU" sz="1400" dirty="0"/>
              <a:t> до 4,5 км,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збільшує</a:t>
            </a:r>
            <a:r>
              <a:rPr lang="ru-RU" sz="1400" dirty="0"/>
              <a:t> </a:t>
            </a:r>
            <a:r>
              <a:rPr lang="ru-RU" sz="1400" dirty="0" err="1"/>
              <a:t>його</a:t>
            </a:r>
            <a:r>
              <a:rPr lang="ru-RU" sz="1400" dirty="0"/>
              <a:t> </a:t>
            </a:r>
            <a:r>
              <a:rPr lang="ru-RU" sz="1400" dirty="0" err="1"/>
              <a:t>ефективність</a:t>
            </a:r>
            <a:r>
              <a:rPr lang="ru-RU" sz="1400" dirty="0"/>
              <a:t> у </a:t>
            </a:r>
            <a:r>
              <a:rPr lang="ru-RU" sz="1400" dirty="0" err="1"/>
              <a:t>виявленні</a:t>
            </a:r>
            <a:r>
              <a:rPr lang="ru-RU" sz="1400" dirty="0"/>
              <a:t> </a:t>
            </a:r>
            <a:r>
              <a:rPr lang="ru-RU" sz="1400" dirty="0" err="1"/>
              <a:t>загроз</a:t>
            </a:r>
            <a:r>
              <a:rPr lang="ru-RU" sz="1400" dirty="0"/>
              <a:t>.</a:t>
            </a:r>
            <a:br>
              <a:rPr lang="ru-RU" sz="1400" dirty="0"/>
            </a:br>
            <a:br>
              <a:rPr lang="ru-RU" sz="1400" dirty="0"/>
            </a:br>
            <a:r>
              <a:rPr lang="ru-RU" sz="1400" dirty="0"/>
              <a:t> ● </a:t>
            </a:r>
            <a:r>
              <a:rPr lang="ru-RU" sz="1400" dirty="0" err="1"/>
              <a:t>Дальність</a:t>
            </a:r>
            <a:r>
              <a:rPr lang="ru-RU" sz="1400" dirty="0"/>
              <a:t> </a:t>
            </a:r>
            <a:r>
              <a:rPr lang="ru-RU" sz="1400" dirty="0" err="1"/>
              <a:t>польоту</a:t>
            </a:r>
            <a:r>
              <a:rPr lang="ru-RU" sz="1400" dirty="0"/>
              <a:t>: </a:t>
            </a:r>
            <a:r>
              <a:rPr lang="ru-RU" sz="1400" dirty="0" err="1"/>
              <a:t>Дрон</a:t>
            </a:r>
            <a:r>
              <a:rPr lang="ru-RU" sz="1400" dirty="0"/>
              <a:t> </a:t>
            </a:r>
            <a:r>
              <a:rPr lang="ru-RU" sz="1400" dirty="0" err="1"/>
              <a:t>може</a:t>
            </a:r>
            <a:r>
              <a:rPr lang="ru-RU" sz="1400" dirty="0"/>
              <a:t> </a:t>
            </a:r>
            <a:r>
              <a:rPr lang="ru-RU" sz="1400" dirty="0" err="1"/>
              <a:t>літати</a:t>
            </a:r>
            <a:r>
              <a:rPr lang="ru-RU" sz="1400" dirty="0"/>
              <a:t> на </a:t>
            </a:r>
            <a:r>
              <a:rPr lang="ru-RU" sz="1400" dirty="0" err="1"/>
              <a:t>відстань</a:t>
            </a:r>
            <a:r>
              <a:rPr lang="ru-RU" sz="1400" dirty="0"/>
              <a:t> до 50 км,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дає</a:t>
            </a:r>
            <a:r>
              <a:rPr lang="ru-RU" sz="1400" dirty="0"/>
              <a:t> </a:t>
            </a:r>
            <a:r>
              <a:rPr lang="ru-RU" sz="1400" dirty="0" err="1"/>
              <a:t>йому</a:t>
            </a:r>
            <a:r>
              <a:rPr lang="ru-RU" sz="1400" dirty="0"/>
              <a:t> </a:t>
            </a:r>
            <a:r>
              <a:rPr lang="ru-RU" sz="1400" dirty="0" err="1"/>
              <a:t>змогу</a:t>
            </a:r>
            <a:r>
              <a:rPr lang="ru-RU" sz="1400" dirty="0"/>
              <a:t> оперативно </a:t>
            </a:r>
            <a:r>
              <a:rPr lang="ru-RU" sz="1400" dirty="0" err="1"/>
              <a:t>реагувати</a:t>
            </a:r>
            <a:r>
              <a:rPr lang="ru-RU" sz="1400" dirty="0"/>
              <a:t> на </a:t>
            </a:r>
            <a:r>
              <a:rPr lang="ru-RU" sz="1400" dirty="0" err="1"/>
              <a:t>загрози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виникають</a:t>
            </a:r>
            <a:r>
              <a:rPr lang="ru-RU" sz="1400" dirty="0"/>
              <a:t>.</a:t>
            </a:r>
            <a:br>
              <a:rPr lang="ru-RU" sz="1400" dirty="0"/>
            </a:br>
            <a:br>
              <a:rPr lang="ru-RU" sz="1400" dirty="0"/>
            </a:br>
            <a:r>
              <a:rPr lang="ru-RU" sz="1400" dirty="0"/>
              <a:t> ● </a:t>
            </a:r>
            <a:r>
              <a:rPr lang="ru-RU" sz="1400" dirty="0" err="1"/>
              <a:t>Адаптивність</a:t>
            </a:r>
            <a:r>
              <a:rPr lang="ru-RU" sz="1400" dirty="0"/>
              <a:t>: </a:t>
            </a:r>
            <a:r>
              <a:rPr lang="ru-RU" sz="1400" dirty="0" err="1"/>
              <a:t>Додаткова</a:t>
            </a:r>
            <a:r>
              <a:rPr lang="ru-RU" sz="1400" dirty="0"/>
              <a:t> </a:t>
            </a:r>
            <a:r>
              <a:rPr lang="ru-RU" sz="1400" dirty="0" err="1"/>
              <a:t>гнучкість</a:t>
            </a:r>
            <a:r>
              <a:rPr lang="ru-RU" sz="1400" dirty="0"/>
              <a:t> у </a:t>
            </a:r>
            <a:r>
              <a:rPr lang="ru-RU" sz="1400" dirty="0" err="1"/>
              <a:t>налаштуваннях</a:t>
            </a:r>
            <a:r>
              <a:rPr lang="ru-RU" sz="1400" dirty="0"/>
              <a:t> </a:t>
            </a:r>
            <a:r>
              <a:rPr lang="ru-RU" sz="1400" dirty="0" err="1"/>
              <a:t>дає</a:t>
            </a:r>
            <a:r>
              <a:rPr lang="ru-RU" sz="1400" dirty="0"/>
              <a:t> </a:t>
            </a:r>
            <a:r>
              <a:rPr lang="ru-RU" sz="1400" dirty="0" err="1"/>
              <a:t>змогу</a:t>
            </a:r>
            <a:r>
              <a:rPr lang="ru-RU" sz="1400" dirty="0"/>
              <a:t> </a:t>
            </a:r>
            <a:r>
              <a:rPr lang="ru-RU" sz="1400" dirty="0" err="1"/>
              <a:t>дрону</a:t>
            </a:r>
            <a:r>
              <a:rPr lang="ru-RU" sz="1400" dirty="0"/>
              <a:t> </a:t>
            </a:r>
            <a:r>
              <a:rPr lang="ru-RU" sz="1400" dirty="0" err="1"/>
              <a:t>працювати</a:t>
            </a:r>
            <a:r>
              <a:rPr lang="ru-RU" sz="1400" dirty="0"/>
              <a:t> як </a:t>
            </a:r>
            <a:r>
              <a:rPr lang="ru-RU" sz="1400" dirty="0" err="1"/>
              <a:t>удень</a:t>
            </a:r>
            <a:r>
              <a:rPr lang="ru-RU" sz="1400" dirty="0"/>
              <a:t>, так і </a:t>
            </a:r>
            <a:r>
              <a:rPr lang="ru-RU" sz="1400" dirty="0" err="1"/>
              <a:t>вночі</a:t>
            </a:r>
            <a:r>
              <a:rPr lang="ru-RU" sz="1400" dirty="0"/>
              <a:t>.</a:t>
            </a:r>
            <a:br>
              <a:rPr lang="ru-RU" sz="1400" dirty="0"/>
            </a:br>
            <a:br>
              <a:rPr lang="ru-RU" sz="1400" dirty="0"/>
            </a:br>
            <a:r>
              <a:rPr lang="ru-RU" sz="1400" dirty="0"/>
              <a:t>«</a:t>
            </a:r>
            <a:r>
              <a:rPr lang="ru-RU" sz="1400" dirty="0" err="1"/>
              <a:t>Високий</a:t>
            </a:r>
            <a:r>
              <a:rPr lang="ru-RU" sz="1400" dirty="0"/>
              <a:t> </a:t>
            </a:r>
            <a:r>
              <a:rPr lang="ru-RU" sz="1400" dirty="0" err="1"/>
              <a:t>рівень</a:t>
            </a:r>
            <a:r>
              <a:rPr lang="ru-RU" sz="1400" dirty="0"/>
              <a:t> </a:t>
            </a:r>
            <a:r>
              <a:rPr lang="ru-RU" sz="1400" dirty="0" err="1"/>
              <a:t>автономності</a:t>
            </a:r>
            <a:r>
              <a:rPr lang="ru-RU" sz="1400" dirty="0"/>
              <a:t> </a:t>
            </a:r>
            <a:r>
              <a:rPr lang="ru-RU" sz="1400" dirty="0" err="1"/>
              <a:t>робить</a:t>
            </a:r>
            <a:r>
              <a:rPr lang="ru-RU" sz="1400" dirty="0"/>
              <a:t> </a:t>
            </a:r>
            <a:r>
              <a:rPr lang="ru-RU" sz="1400" dirty="0" err="1"/>
              <a:t>Flamingo</a:t>
            </a:r>
            <a:r>
              <a:rPr lang="ru-RU" sz="1400" dirty="0"/>
              <a:t> </a:t>
            </a:r>
            <a:r>
              <a:rPr lang="ru-RU" sz="1400" dirty="0" err="1"/>
              <a:t>незамінним</a:t>
            </a:r>
            <a:r>
              <a:rPr lang="ru-RU" sz="1400" dirty="0"/>
              <a:t> </a:t>
            </a:r>
            <a:r>
              <a:rPr lang="ru-RU" sz="1400" dirty="0" err="1"/>
              <a:t>інструментом</a:t>
            </a:r>
            <a:r>
              <a:rPr lang="ru-RU" sz="1400" dirty="0"/>
              <a:t> для </a:t>
            </a:r>
            <a:r>
              <a:rPr lang="ru-RU" sz="1400" dirty="0" err="1"/>
              <a:t>моніторингу</a:t>
            </a:r>
            <a:r>
              <a:rPr lang="ru-RU" sz="1400" dirty="0"/>
              <a:t> та </a:t>
            </a:r>
            <a:r>
              <a:rPr lang="ru-RU" sz="1400" dirty="0" err="1"/>
              <a:t>перехоплення</a:t>
            </a:r>
            <a:r>
              <a:rPr lang="ru-RU" sz="1400" dirty="0"/>
              <a:t> </a:t>
            </a:r>
            <a:r>
              <a:rPr lang="ru-RU" sz="1400" dirty="0" err="1"/>
              <a:t>повітряних</a:t>
            </a:r>
            <a:r>
              <a:rPr lang="ru-RU" sz="1400" dirty="0"/>
              <a:t> </a:t>
            </a:r>
            <a:r>
              <a:rPr lang="ru-RU" sz="1400" dirty="0" err="1"/>
              <a:t>цілей</a:t>
            </a:r>
            <a:r>
              <a:rPr lang="ru-RU" sz="1400" dirty="0"/>
              <a:t>», - </a:t>
            </a:r>
            <a:r>
              <a:rPr lang="ru-RU" sz="1400" dirty="0" err="1"/>
              <a:t>зазначає</a:t>
            </a:r>
            <a:r>
              <a:rPr lang="ru-RU" sz="1400" dirty="0"/>
              <a:t> </a:t>
            </a:r>
            <a:r>
              <a:rPr lang="ru-RU" sz="1400" dirty="0" err="1"/>
              <a:t>керівник</a:t>
            </a:r>
            <a:r>
              <a:rPr lang="ru-RU" sz="1400" dirty="0"/>
              <a:t> </a:t>
            </a:r>
            <a:r>
              <a:rPr lang="ru-RU" sz="1400" dirty="0" err="1"/>
              <a:t>компанії</a:t>
            </a:r>
            <a:r>
              <a:rPr lang="ru-RU" sz="1400" dirty="0"/>
              <a:t>.</a:t>
            </a:r>
            <a:br>
              <a:rPr lang="ru-RU" sz="1400" dirty="0"/>
            </a:br>
            <a:br>
              <a:rPr lang="ru-RU" sz="1400" dirty="0"/>
            </a:br>
            <a:r>
              <a:rPr lang="ru-RU" sz="1400" dirty="0" err="1"/>
              <a:t>Таке</a:t>
            </a:r>
            <a:r>
              <a:rPr lang="ru-RU" sz="1400" dirty="0"/>
              <a:t> </a:t>
            </a:r>
            <a:r>
              <a:rPr lang="ru-RU" sz="1400" dirty="0" err="1"/>
              <a:t>поєднання</a:t>
            </a:r>
            <a:r>
              <a:rPr lang="ru-RU" sz="1400" dirty="0"/>
              <a:t> </a:t>
            </a:r>
            <a:r>
              <a:rPr lang="ru-RU" sz="1400" dirty="0" err="1"/>
              <a:t>можливостей</a:t>
            </a:r>
            <a:r>
              <a:rPr lang="ru-RU" sz="1400" dirty="0"/>
              <a:t> </a:t>
            </a:r>
            <a:r>
              <a:rPr lang="ru-RU" sz="1400" dirty="0" err="1"/>
              <a:t>дає</a:t>
            </a:r>
            <a:r>
              <a:rPr lang="ru-RU" sz="1400" dirty="0"/>
              <a:t> </a:t>
            </a:r>
            <a:r>
              <a:rPr lang="ru-RU" sz="1400" dirty="0" err="1"/>
              <a:t>змогу</a:t>
            </a:r>
            <a:r>
              <a:rPr lang="ru-RU" sz="1400" dirty="0"/>
              <a:t> </a:t>
            </a:r>
            <a:r>
              <a:rPr lang="ru-RU" sz="1400" dirty="0" err="1"/>
              <a:t>українським</a:t>
            </a:r>
            <a:r>
              <a:rPr lang="ru-RU" sz="1400" dirty="0"/>
              <a:t> </a:t>
            </a:r>
            <a:r>
              <a:rPr lang="ru-RU" sz="1400" dirty="0" err="1"/>
              <a:t>захисникам</a:t>
            </a:r>
            <a:r>
              <a:rPr lang="ru-RU" sz="1400" dirty="0"/>
              <a:t> </a:t>
            </a:r>
            <a:r>
              <a:rPr lang="ru-RU" sz="1400" dirty="0" err="1"/>
              <a:t>швидко</a:t>
            </a:r>
            <a:r>
              <a:rPr lang="ru-RU" sz="1400" dirty="0"/>
              <a:t> </a:t>
            </a:r>
            <a:r>
              <a:rPr lang="ru-RU" sz="1400" dirty="0" err="1"/>
              <a:t>реагувати</a:t>
            </a:r>
            <a:r>
              <a:rPr lang="ru-RU" sz="1400" dirty="0"/>
              <a:t> на </a:t>
            </a:r>
            <a:r>
              <a:rPr lang="ru-RU" sz="1400" dirty="0" err="1"/>
              <a:t>повітряні</a:t>
            </a:r>
            <a:r>
              <a:rPr lang="ru-RU" sz="1400" dirty="0"/>
              <a:t> </a:t>
            </a:r>
            <a:r>
              <a:rPr lang="ru-RU" sz="1400" dirty="0" err="1"/>
              <a:t>загрози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з'являються</a:t>
            </a:r>
            <a:r>
              <a:rPr lang="ru-RU" sz="1400" dirty="0"/>
              <a:t> над </a:t>
            </a:r>
            <a:r>
              <a:rPr lang="ru-RU" sz="1400" dirty="0" err="1"/>
              <a:t>їхніми</a:t>
            </a:r>
            <a:r>
              <a:rPr lang="ru-RU" sz="1400" dirty="0"/>
              <a:t> </a:t>
            </a:r>
            <a:r>
              <a:rPr lang="ru-RU" sz="1400" dirty="0" err="1"/>
              <a:t>позиціями</a:t>
            </a:r>
            <a:r>
              <a:rPr lang="ru-RU" sz="1400" dirty="0"/>
              <a:t>, </a:t>
            </a:r>
            <a:r>
              <a:rPr lang="ru-RU" sz="1400" dirty="0" err="1"/>
              <a:t>забезпечуючи</a:t>
            </a:r>
            <a:r>
              <a:rPr lang="ru-RU" sz="1400" dirty="0"/>
              <a:t> </a:t>
            </a:r>
            <a:r>
              <a:rPr lang="ru-RU" sz="1400" dirty="0" err="1"/>
              <a:t>додатковий</a:t>
            </a:r>
            <a:r>
              <a:rPr lang="ru-RU" sz="1400" dirty="0"/>
              <a:t> </a:t>
            </a:r>
            <a:r>
              <a:rPr lang="ru-RU" sz="1400" dirty="0" err="1"/>
              <a:t>рівень</a:t>
            </a:r>
            <a:r>
              <a:rPr lang="ru-RU" sz="1400" dirty="0"/>
              <a:t> </a:t>
            </a:r>
            <a:r>
              <a:rPr lang="ru-RU" sz="1400" dirty="0" err="1"/>
              <a:t>безпеки</a:t>
            </a:r>
            <a:r>
              <a:rPr lang="ru-RU" sz="1400" dirty="0"/>
              <a:t> в </a:t>
            </a:r>
            <a:r>
              <a:rPr lang="ru-RU" sz="1400" dirty="0" err="1"/>
              <a:t>умовах</a:t>
            </a:r>
            <a:r>
              <a:rPr lang="ru-RU" sz="1400" dirty="0"/>
              <a:t> </a:t>
            </a:r>
            <a:r>
              <a:rPr lang="ru-RU" sz="1400" dirty="0" err="1"/>
              <a:t>сучасних</a:t>
            </a:r>
            <a:r>
              <a:rPr lang="ru-RU" sz="1400" dirty="0"/>
              <a:t> </a:t>
            </a:r>
            <a:r>
              <a:rPr lang="ru-RU" sz="1400" dirty="0" err="1"/>
              <a:t>військових</a:t>
            </a:r>
            <a:r>
              <a:rPr lang="ru-RU" sz="1400" dirty="0"/>
              <a:t> </a:t>
            </a:r>
            <a:r>
              <a:rPr lang="ru-RU" sz="1400" dirty="0" err="1"/>
              <a:t>конфліктів</a:t>
            </a:r>
            <a:r>
              <a:rPr lang="ru-RU" sz="1400" dirty="0"/>
              <a:t>.</a:t>
            </a:r>
            <a:br>
              <a:rPr lang="ru-RU" sz="1400" dirty="0"/>
            </a:br>
            <a:br>
              <a:rPr lang="ru-RU" sz="1400" dirty="0"/>
            </a:br>
            <a:r>
              <a:rPr lang="ru-RU" sz="1400" dirty="0" err="1"/>
              <a:t>Впровадження</a:t>
            </a:r>
            <a:r>
              <a:rPr lang="ru-RU" sz="1400" dirty="0"/>
              <a:t> VB140 </a:t>
            </a:r>
            <a:r>
              <a:rPr lang="ru-RU" sz="1400" dirty="0" err="1"/>
              <a:t>Flamingo</a:t>
            </a:r>
            <a:r>
              <a:rPr lang="ru-RU" sz="1400" dirty="0"/>
              <a:t> в </a:t>
            </a:r>
            <a:r>
              <a:rPr lang="ru-RU" sz="1400" dirty="0" err="1"/>
              <a:t>українську</a:t>
            </a:r>
            <a:r>
              <a:rPr lang="ru-RU" sz="1400" dirty="0"/>
              <a:t> </a:t>
            </a:r>
            <a:r>
              <a:rPr lang="ru-RU" sz="1400" dirty="0" err="1"/>
              <a:t>оборонну</a:t>
            </a:r>
            <a:r>
              <a:rPr lang="ru-RU" sz="1400" dirty="0"/>
              <a:t> </a:t>
            </a:r>
            <a:r>
              <a:rPr lang="ru-RU" sz="1400" dirty="0" err="1"/>
              <a:t>стратегію</a:t>
            </a:r>
            <a:r>
              <a:rPr lang="ru-RU" sz="1400" dirty="0"/>
              <a:t> </a:t>
            </a:r>
            <a:r>
              <a:rPr lang="ru-RU" sz="1400" dirty="0" err="1"/>
              <a:t>обіцяє</a:t>
            </a:r>
            <a:r>
              <a:rPr lang="ru-RU" sz="1400" dirty="0"/>
              <a:t> стати </a:t>
            </a:r>
            <a:r>
              <a:rPr lang="ru-RU" sz="1400" dirty="0" err="1"/>
              <a:t>значним</a:t>
            </a:r>
            <a:r>
              <a:rPr lang="ru-RU" sz="1400" dirty="0"/>
              <a:t> </a:t>
            </a:r>
            <a:r>
              <a:rPr lang="ru-RU" sz="1400" dirty="0" err="1"/>
              <a:t>кроком</a:t>
            </a:r>
            <a:r>
              <a:rPr lang="ru-RU" sz="1400" dirty="0"/>
              <a:t> до </a:t>
            </a:r>
            <a:r>
              <a:rPr lang="ru-RU" sz="1400" dirty="0" err="1"/>
              <a:t>підвищення</a:t>
            </a:r>
            <a:r>
              <a:rPr lang="ru-RU" sz="1400" dirty="0"/>
              <a:t> </a:t>
            </a:r>
            <a:r>
              <a:rPr lang="ru-RU" sz="1400" dirty="0" err="1"/>
              <a:t>ефективності</a:t>
            </a:r>
            <a:r>
              <a:rPr lang="ru-RU" sz="1400" dirty="0"/>
              <a:t> </a:t>
            </a:r>
            <a:r>
              <a:rPr lang="ru-RU" sz="1400" dirty="0" err="1"/>
              <a:t>боротьби</a:t>
            </a:r>
            <a:r>
              <a:rPr lang="ru-RU" sz="1400" dirty="0"/>
              <a:t> з </a:t>
            </a:r>
            <a:r>
              <a:rPr lang="ru-RU" sz="1400" dirty="0" err="1"/>
              <a:t>повітряними</a:t>
            </a:r>
            <a:r>
              <a:rPr lang="ru-RU" sz="1400" dirty="0"/>
              <a:t> </a:t>
            </a:r>
            <a:r>
              <a:rPr lang="ru-RU" sz="1400" dirty="0" err="1"/>
              <a:t>загрозами</a:t>
            </a:r>
            <a:r>
              <a:rPr lang="ru-RU" sz="1400" dirty="0"/>
              <a:t> та </a:t>
            </a:r>
            <a:r>
              <a:rPr lang="ru-RU" sz="1400" dirty="0" err="1"/>
              <a:t>захисту</a:t>
            </a:r>
            <a:r>
              <a:rPr lang="ru-RU" sz="1400" dirty="0"/>
              <a:t> </a:t>
            </a:r>
            <a:r>
              <a:rPr lang="ru-RU" sz="1400" dirty="0" err="1"/>
              <a:t>українського</a:t>
            </a:r>
            <a:r>
              <a:rPr lang="ru-RU" sz="1400" dirty="0"/>
              <a:t> неба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ворожих</a:t>
            </a:r>
            <a:r>
              <a:rPr lang="ru-RU" sz="1400" dirty="0"/>
              <a:t> атак.</a:t>
            </a:r>
          </a:p>
        </p:txBody>
      </p:sp>
    </p:spTree>
    <p:extLst>
      <p:ext uri="{BB962C8B-B14F-4D97-AF65-F5344CB8AC3E}">
        <p14:creationId xmlns:p14="http://schemas.microsoft.com/office/powerpoint/2010/main" val="1574783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505" y="548680"/>
            <a:ext cx="6696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/>
              <a:t>Види бойових </a:t>
            </a:r>
            <a:r>
              <a:rPr lang="uk-UA" sz="4000" dirty="0" err="1"/>
              <a:t>дронів</a:t>
            </a:r>
            <a:r>
              <a:rPr lang="uk-UA" sz="4000" dirty="0"/>
              <a:t>  ЗС УКРАЇНИ  </a:t>
            </a:r>
            <a:r>
              <a:rPr lang="uk-UA" sz="3200" dirty="0"/>
              <a:t>(основні  завдання)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101194" y="2132856"/>
            <a:ext cx="7863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uk-UA" sz="2400" b="1" dirty="0"/>
              <a:t>АЕРОРОЗВІДКА (Фурія, Лелека)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2400" b="1" dirty="0"/>
              <a:t>КОРИГУВАННЯ ВОГНЕВИХ УДАРІВ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2400" b="1" dirty="0"/>
              <a:t>УДАРНІ ДРОНИ : </a:t>
            </a:r>
            <a:r>
              <a:rPr lang="uk-UA" sz="2000" b="1" dirty="0"/>
              <a:t>1. БОМБЕРИ (Скиди)</a:t>
            </a:r>
          </a:p>
          <a:p>
            <a:pPr lvl="5"/>
            <a:r>
              <a:rPr lang="uk-UA" sz="2000" b="1" dirty="0"/>
              <a:t>     2. ПЕРЕХОПЛЮВАЧІ ( Вінницькі  БДЖОЛИ)</a:t>
            </a:r>
          </a:p>
          <a:p>
            <a:pPr lvl="5"/>
            <a:r>
              <a:rPr lang="uk-UA" sz="2000" b="1" dirty="0"/>
              <a:t>    3.   </a:t>
            </a:r>
            <a:r>
              <a:rPr lang="en-US" sz="2000" b="1" dirty="0"/>
              <a:t>FTV – </a:t>
            </a:r>
            <a:r>
              <a:rPr lang="uk-UA" sz="2000" b="1" dirty="0" err="1"/>
              <a:t>комікадзе</a:t>
            </a:r>
            <a:r>
              <a:rPr lang="uk-UA" sz="2000" b="1" dirty="0"/>
              <a:t>  (тактичні)</a:t>
            </a:r>
          </a:p>
          <a:p>
            <a:pPr lvl="5"/>
            <a:r>
              <a:rPr lang="uk-UA" sz="2000" b="1" dirty="0"/>
              <a:t>     4. Ударні далекої дії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88505" y="4725144"/>
            <a:ext cx="67687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/>
              <a:t>ДОПОМІЖНІ ФУНКЦІЇ:</a:t>
            </a:r>
          </a:p>
          <a:p>
            <a:pPr marL="285750" indent="-285750">
              <a:buFontTx/>
              <a:buChar char="-"/>
            </a:pPr>
            <a:r>
              <a:rPr lang="uk-UA" sz="2400" b="1" dirty="0"/>
              <a:t>РЕТРАНСЛЯЦІЯ</a:t>
            </a:r>
          </a:p>
          <a:p>
            <a:pPr marL="285750" indent="-285750">
              <a:buFontTx/>
              <a:buChar char="-"/>
            </a:pPr>
            <a:r>
              <a:rPr lang="uk-UA" sz="2400" b="1" dirty="0"/>
              <a:t>ЛОГІСТИКА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9266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2743"/>
            <a:ext cx="8368481" cy="672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2891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61561"/>
            <a:ext cx="2690876" cy="2162190"/>
          </a:xfrm>
          <a:prstGeom prst="rect">
            <a:avLst/>
          </a:prstGeom>
        </p:spPr>
      </p:pic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61561"/>
            <a:ext cx="63722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/>
              <a:t>Легкий ударно-</a:t>
            </a:r>
            <a:r>
              <a:rPr lang="ru-RU" sz="2400" dirty="0" err="1"/>
              <a:t>розвідувальний</a:t>
            </a:r>
            <a:r>
              <a:rPr lang="ru-RU" sz="2400" dirty="0"/>
              <a:t> </a:t>
            </a:r>
            <a:r>
              <a:rPr lang="ru-RU" sz="2400" dirty="0" err="1"/>
              <a:t>безпілотний</a:t>
            </a:r>
            <a:r>
              <a:rPr lang="ru-RU" sz="2400" dirty="0"/>
              <a:t> комплекс, </a:t>
            </a:r>
            <a:r>
              <a:rPr lang="ru-RU" sz="2400" dirty="0" err="1"/>
              <a:t>створений</a:t>
            </a:r>
            <a:r>
              <a:rPr lang="ru-RU" sz="2400" dirty="0"/>
              <a:t> </a:t>
            </a:r>
            <a:r>
              <a:rPr lang="ru-RU" sz="2400" dirty="0" err="1"/>
              <a:t>компанією</a:t>
            </a:r>
            <a:r>
              <a:rPr lang="ru-RU" sz="2400" dirty="0"/>
              <a:t> </a:t>
            </a:r>
            <a:r>
              <a:rPr lang="en-US" sz="2400" dirty="0"/>
              <a:t>UA Dynamics </a:t>
            </a:r>
            <a:r>
              <a:rPr lang="ru-RU" sz="2400" dirty="0"/>
              <a:t>для </a:t>
            </a:r>
            <a:r>
              <a:rPr lang="ru-RU" sz="2400" dirty="0" err="1"/>
              <a:t>бойового</a:t>
            </a:r>
            <a:r>
              <a:rPr lang="ru-RU" sz="2400" dirty="0"/>
              <a:t> </a:t>
            </a:r>
            <a:r>
              <a:rPr lang="ru-RU" sz="2400" dirty="0" err="1"/>
              <a:t>застосування</a:t>
            </a:r>
            <a:r>
              <a:rPr lang="ru-RU" sz="2400" dirty="0"/>
              <a:t> ССО ЗСУ. Комплекс «</a:t>
            </a:r>
            <a:r>
              <a:rPr lang="en-US" sz="2400" dirty="0"/>
              <a:t>Punisher»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може</a:t>
            </a:r>
            <a:r>
              <a:rPr lang="ru-RU" sz="2400" dirty="0"/>
              <a:t> </a:t>
            </a:r>
            <a:r>
              <a:rPr lang="ru-RU" sz="2400" dirty="0" err="1"/>
              <a:t>мати</a:t>
            </a:r>
            <a:r>
              <a:rPr lang="ru-RU" sz="2400" dirty="0"/>
              <a:t> </a:t>
            </a:r>
            <a:r>
              <a:rPr lang="ru-RU" sz="2400" dirty="0" err="1"/>
              <a:t>медично-рятувальне</a:t>
            </a:r>
            <a:r>
              <a:rPr lang="ru-RU" sz="2400" dirty="0"/>
              <a:t> </a:t>
            </a:r>
            <a:r>
              <a:rPr lang="ru-RU" sz="2400" dirty="0" err="1"/>
              <a:t>призначення</a:t>
            </a:r>
            <a:r>
              <a:rPr lang="ru-RU" sz="2400" dirty="0"/>
              <a:t> і нести контейнер з медикаментами,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скидається</a:t>
            </a:r>
            <a:r>
              <a:rPr lang="ru-RU" sz="2400" dirty="0"/>
              <a:t> для </a:t>
            </a:r>
            <a:r>
              <a:rPr lang="ru-RU" sz="2400" dirty="0" err="1"/>
              <a:t>надання</a:t>
            </a:r>
            <a:r>
              <a:rPr lang="ru-RU" sz="2400" dirty="0"/>
              <a:t> </a:t>
            </a:r>
            <a:r>
              <a:rPr lang="ru-RU" sz="2400" dirty="0" err="1"/>
              <a:t>допомоги</a:t>
            </a:r>
            <a:r>
              <a:rPr lang="ru-RU" sz="2400" dirty="0"/>
              <a:t> </a:t>
            </a:r>
            <a:r>
              <a:rPr lang="ru-RU" sz="2400" dirty="0" err="1"/>
              <a:t>пораненим</a:t>
            </a:r>
            <a:r>
              <a:rPr lang="ru-RU" sz="2400" dirty="0"/>
              <a:t>.</a:t>
            </a:r>
          </a:p>
          <a:p>
            <a:pPr fontAlgn="base"/>
            <a:r>
              <a:rPr lang="ru-RU" sz="2400" dirty="0"/>
              <a:t>БПЛА </a:t>
            </a:r>
            <a:r>
              <a:rPr lang="ru-RU" sz="2400" dirty="0" err="1"/>
              <a:t>запускається</a:t>
            </a:r>
            <a:r>
              <a:rPr lang="ru-RU" sz="2400" dirty="0"/>
              <a:t> з </a:t>
            </a:r>
            <a:r>
              <a:rPr lang="ru-RU" sz="2400" dirty="0" err="1"/>
              <a:t>катапульти</a:t>
            </a:r>
            <a:r>
              <a:rPr lang="ru-RU" sz="2400" dirty="0"/>
              <a:t> та </a:t>
            </a:r>
            <a:r>
              <a:rPr lang="ru-RU" sz="2400" dirty="0" err="1"/>
              <a:t>має</a:t>
            </a:r>
            <a:r>
              <a:rPr lang="ru-RU" sz="2400" dirty="0"/>
              <a:t> </a:t>
            </a:r>
            <a:r>
              <a:rPr lang="ru-RU" sz="2400" dirty="0" err="1"/>
              <a:t>максимальну</a:t>
            </a:r>
            <a:r>
              <a:rPr lang="ru-RU" sz="2400" dirty="0"/>
              <a:t> </a:t>
            </a:r>
            <a:r>
              <a:rPr lang="ru-RU" sz="2400" dirty="0" err="1"/>
              <a:t>оперативну</a:t>
            </a:r>
            <a:r>
              <a:rPr lang="ru-RU" sz="2400" dirty="0"/>
              <a:t> </a:t>
            </a:r>
            <a:r>
              <a:rPr lang="ru-RU" sz="2400" dirty="0" err="1"/>
              <a:t>дальність</a:t>
            </a:r>
            <a:r>
              <a:rPr lang="ru-RU" sz="2400" dirty="0"/>
              <a:t> до 45 км. Максимальна </a:t>
            </a:r>
            <a:r>
              <a:rPr lang="ru-RU" sz="2400" dirty="0" err="1"/>
              <a:t>висота</a:t>
            </a:r>
            <a:r>
              <a:rPr lang="ru-RU" sz="2400" dirty="0"/>
              <a:t> </a:t>
            </a:r>
            <a:r>
              <a:rPr lang="ru-RU" sz="2400" dirty="0" err="1"/>
              <a:t>підйому</a:t>
            </a:r>
            <a:r>
              <a:rPr lang="ru-RU" sz="2400" dirty="0"/>
              <a:t> – до 400 м. Максимальна </a:t>
            </a:r>
            <a:r>
              <a:rPr lang="ru-RU" sz="2400" dirty="0" err="1"/>
              <a:t>швидкість</a:t>
            </a:r>
            <a:r>
              <a:rPr lang="ru-RU" sz="2400" dirty="0"/>
              <a:t> </a:t>
            </a:r>
            <a:r>
              <a:rPr lang="ru-RU" sz="2400" dirty="0" err="1"/>
              <a:t>дрону</a:t>
            </a:r>
            <a:r>
              <a:rPr lang="ru-RU" sz="2400" dirty="0"/>
              <a:t> – 198 км/год, </a:t>
            </a:r>
            <a:r>
              <a:rPr lang="ru-RU" sz="2400" dirty="0" err="1"/>
              <a:t>крейсерська</a:t>
            </a:r>
            <a:r>
              <a:rPr lang="ru-RU" sz="2400" dirty="0"/>
              <a:t> – 80 км/год. </a:t>
            </a:r>
            <a:r>
              <a:rPr lang="ru-RU" sz="2400" dirty="0" err="1"/>
              <a:t>Дрон</a:t>
            </a:r>
            <a:r>
              <a:rPr lang="ru-RU" sz="2400" dirty="0"/>
              <a:t> </a:t>
            </a:r>
            <a:r>
              <a:rPr lang="ru-RU" sz="2400" dirty="0" err="1"/>
              <a:t>атакує</a:t>
            </a:r>
            <a:r>
              <a:rPr lang="ru-RU" sz="2400" dirty="0"/>
              <a:t> </a:t>
            </a:r>
            <a:r>
              <a:rPr lang="ru-RU" sz="2400" dirty="0" err="1"/>
              <a:t>цілі</a:t>
            </a:r>
            <a:r>
              <a:rPr lang="ru-RU" sz="2400" dirty="0"/>
              <a:t> за </a:t>
            </a:r>
            <a:r>
              <a:rPr lang="ru-RU" sz="2400" dirty="0" err="1"/>
              <a:t>допомогою</a:t>
            </a:r>
            <a:r>
              <a:rPr lang="ru-RU" sz="2400" dirty="0"/>
              <a:t> </a:t>
            </a:r>
            <a:r>
              <a:rPr lang="ru-RU" sz="2400" dirty="0" err="1"/>
              <a:t>вільнопадаючих</a:t>
            </a:r>
            <a:r>
              <a:rPr lang="ru-RU" sz="2400" dirty="0"/>
              <a:t> </a:t>
            </a:r>
            <a:r>
              <a:rPr lang="ru-RU" sz="2400" dirty="0" err="1"/>
              <a:t>некерованих</a:t>
            </a:r>
            <a:r>
              <a:rPr lang="ru-RU" sz="2400" dirty="0"/>
              <a:t> бомб </a:t>
            </a:r>
            <a:r>
              <a:rPr lang="en-US" sz="2400" dirty="0"/>
              <a:t>UB-75HE. </a:t>
            </a:r>
            <a:r>
              <a:rPr lang="ru-RU" sz="2400" dirty="0" err="1"/>
              <a:t>Точність</a:t>
            </a:r>
            <a:r>
              <a:rPr lang="ru-RU" sz="2400" dirty="0"/>
              <a:t> при </a:t>
            </a:r>
            <a:r>
              <a:rPr lang="ru-RU" sz="2400" dirty="0" err="1"/>
              <a:t>скиданні</a:t>
            </a:r>
            <a:r>
              <a:rPr lang="ru-RU" sz="2400" dirty="0"/>
              <a:t> з </a:t>
            </a:r>
            <a:r>
              <a:rPr lang="ru-RU" sz="2400" dirty="0" err="1"/>
              <a:t>висоти</a:t>
            </a:r>
            <a:r>
              <a:rPr lang="ru-RU" sz="2400" dirty="0"/>
              <a:t> до 400 м – 4 м.</a:t>
            </a:r>
          </a:p>
          <a:p>
            <a:pPr fontAlgn="base"/>
            <a:r>
              <a:rPr lang="ru-RU" sz="1600" i="1" dirty="0"/>
              <a:t>При </a:t>
            </a:r>
            <a:r>
              <a:rPr lang="ru-RU" sz="1600" i="1" dirty="0" err="1"/>
              <a:t>підготовці</a:t>
            </a:r>
            <a:r>
              <a:rPr lang="ru-RU" sz="1600" i="1" dirty="0"/>
              <a:t> </a:t>
            </a:r>
            <a:r>
              <a:rPr lang="ru-RU" sz="1600" i="1" dirty="0" err="1"/>
              <a:t>статті</a:t>
            </a:r>
            <a:r>
              <a:rPr lang="ru-RU" sz="1600" i="1" dirty="0"/>
              <a:t> </a:t>
            </a:r>
            <a:r>
              <a:rPr lang="ru-RU" sz="1600" i="1" dirty="0" err="1"/>
              <a:t>використовувались</a:t>
            </a:r>
            <a:r>
              <a:rPr lang="ru-RU" sz="1600" i="1" dirty="0"/>
              <a:t> </a:t>
            </a:r>
            <a:r>
              <a:rPr lang="ru-RU" sz="1600" i="1" dirty="0" err="1"/>
              <a:t>матеріали</a:t>
            </a:r>
            <a:r>
              <a:rPr lang="ru-RU" sz="1600" dirty="0"/>
              <a:t> </a:t>
            </a:r>
            <a:r>
              <a:rPr lang="ru-RU" sz="1600" i="1" dirty="0" err="1"/>
              <a:t>проєкту</a:t>
            </a:r>
            <a:r>
              <a:rPr lang="ru-RU" sz="1600" i="1" dirty="0"/>
              <a:t> </a:t>
            </a:r>
            <a:r>
              <a:rPr lang="en-US" sz="1600" i="1" dirty="0"/>
              <a:t>People’s Project </a:t>
            </a:r>
            <a:r>
              <a:rPr lang="ru-RU" sz="1600" i="1" dirty="0"/>
              <a:t>та </a:t>
            </a:r>
            <a:r>
              <a:rPr lang="ru-RU" sz="1600" i="1" dirty="0" err="1"/>
              <a:t>видання</a:t>
            </a:r>
            <a:r>
              <a:rPr lang="ru-RU" sz="1600" i="1" dirty="0"/>
              <a:t> «Цензор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956467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t="25404" r="36750" b="10989"/>
          <a:stretch/>
        </p:blipFill>
        <p:spPr bwMode="auto">
          <a:xfrm>
            <a:off x="610162" y="160338"/>
            <a:ext cx="7409329" cy="441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5013176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Завдяки</a:t>
            </a:r>
            <a:r>
              <a:rPr lang="ru-RU" dirty="0"/>
              <a:t> GPS-</a:t>
            </a:r>
            <a:r>
              <a:rPr lang="ru-RU" dirty="0" err="1"/>
              <a:t>антені</a:t>
            </a:r>
            <a:r>
              <a:rPr lang="ru-RU" dirty="0"/>
              <a:t>, яку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неможливо</a:t>
            </a:r>
            <a:r>
              <a:rPr lang="ru-RU" dirty="0"/>
              <a:t> </a:t>
            </a:r>
            <a:r>
              <a:rPr lang="ru-RU" dirty="0" err="1"/>
              <a:t>заглушити</a:t>
            </a:r>
            <a:r>
              <a:rPr lang="ru-RU" dirty="0"/>
              <a:t>, </a:t>
            </a:r>
            <a:r>
              <a:rPr lang="ru-RU" dirty="0" err="1"/>
              <a:t>дрон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стійкий</a:t>
            </a:r>
            <a:r>
              <a:rPr lang="ru-RU" dirty="0"/>
              <a:t> до систем </a:t>
            </a:r>
            <a:r>
              <a:rPr lang="ru-RU" dirty="0" err="1"/>
              <a:t>радіоелектронної</a:t>
            </a:r>
            <a:r>
              <a:rPr lang="ru-RU" dirty="0"/>
              <a:t> </a:t>
            </a:r>
            <a:r>
              <a:rPr lang="ru-RU" dirty="0" err="1"/>
              <a:t>боротьби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72495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63688" y="312738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УКРАЇНСЬКИЙ РОЗВІДУВАЛЬНО-УДОРНИЙ ДРОН СОКІЛ 300</a:t>
            </a:r>
            <a:r>
              <a:rPr lang="en-US" dirty="0"/>
              <a:t>  </a:t>
            </a:r>
            <a:r>
              <a:rPr lang="uk-UA" dirty="0"/>
              <a:t> ( за матеріалами відкритих джерел)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59632" y="1412776"/>
            <a:ext cx="7056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ОСНОВНІ ТТХ</a:t>
            </a:r>
          </a:p>
          <a:p>
            <a:r>
              <a:rPr lang="uk-UA" dirty="0"/>
              <a:t>Швидкість – 250- 500 км</a:t>
            </a:r>
          </a:p>
          <a:p>
            <a:r>
              <a:rPr lang="uk-UA" dirty="0"/>
              <a:t>Дальність польоту до 3300 км.</a:t>
            </a:r>
          </a:p>
          <a:p>
            <a:r>
              <a:rPr lang="uk-UA" dirty="0"/>
              <a:t>В повітрі - - більше доби</a:t>
            </a:r>
          </a:p>
          <a:p>
            <a:r>
              <a:rPr lang="uk-UA" dirty="0"/>
              <a:t>Двигун –</a:t>
            </a:r>
            <a:r>
              <a:rPr lang="uk-UA"/>
              <a:t>3 варіанти  </a:t>
            </a:r>
            <a:r>
              <a:rPr lang="uk-UA" dirty="0" err="1"/>
              <a:t>турбо</a:t>
            </a:r>
            <a:r>
              <a:rPr lang="uk-UA" dirty="0"/>
              <a:t> реактивний ? ( Нептун, як і система забезпечення польотів та інше обладнання</a:t>
            </a:r>
          </a:p>
          <a:p>
            <a:r>
              <a:rPr lang="uk-UA" dirty="0"/>
              <a:t>Станція розвідки і наведення</a:t>
            </a:r>
          </a:p>
          <a:p>
            <a:r>
              <a:rPr lang="uk-UA" dirty="0"/>
              <a:t>Бойове навантаження – ударні ракети до 300 км ( ракети від </a:t>
            </a:r>
            <a:r>
              <a:rPr lang="uk-UA" dirty="0" err="1"/>
              <a:t>Байрактар</a:t>
            </a:r>
            <a:r>
              <a:rPr lang="uk-UA" dirty="0"/>
              <a:t> (їх тип)</a:t>
            </a:r>
          </a:p>
          <a:p>
            <a:endParaRPr lang="uk-UA" dirty="0"/>
          </a:p>
          <a:p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91805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7976" y="160337"/>
            <a:ext cx="883602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/>
              <a:t>Основні</a:t>
            </a:r>
            <a:r>
              <a:rPr lang="ru-RU" sz="2800" b="1" dirty="0"/>
              <a:t> характеристики БПЛА “Сокіл-300”:</a:t>
            </a:r>
            <a:endParaRPr lang="ru-RU" sz="2800" dirty="0"/>
          </a:p>
          <a:p>
            <a:pPr lvl="0"/>
            <a:r>
              <a:rPr lang="ru-RU" sz="2800" dirty="0" err="1"/>
              <a:t>Маса</a:t>
            </a:r>
            <a:r>
              <a:rPr lang="ru-RU" sz="2800" dirty="0"/>
              <a:t> </a:t>
            </a:r>
            <a:r>
              <a:rPr lang="ru-RU" sz="2800" dirty="0" err="1"/>
              <a:t>корисного</a:t>
            </a:r>
            <a:r>
              <a:rPr lang="ru-RU" sz="2800" dirty="0"/>
              <a:t> </a:t>
            </a:r>
            <a:r>
              <a:rPr lang="ru-RU" sz="2800" dirty="0" err="1"/>
              <a:t>навантаження</a:t>
            </a:r>
            <a:r>
              <a:rPr lang="ru-RU" sz="2800" dirty="0"/>
              <a:t> — 300 кг</a:t>
            </a:r>
          </a:p>
          <a:p>
            <a:pPr lvl="0"/>
            <a:r>
              <a:rPr lang="ru-RU" sz="2800" dirty="0"/>
              <a:t>Максимальна </a:t>
            </a:r>
            <a:r>
              <a:rPr lang="ru-RU" sz="2800" dirty="0" err="1"/>
              <a:t>злітна</a:t>
            </a:r>
            <a:r>
              <a:rPr lang="ru-RU" sz="2800" dirty="0"/>
              <a:t> </a:t>
            </a:r>
            <a:r>
              <a:rPr lang="ru-RU" sz="2800" dirty="0" err="1"/>
              <a:t>маса</a:t>
            </a:r>
            <a:r>
              <a:rPr lang="ru-RU" sz="2800" dirty="0"/>
              <a:t> — 1225 кг</a:t>
            </a:r>
          </a:p>
          <a:p>
            <a:pPr lvl="0"/>
            <a:r>
              <a:rPr lang="ru-RU" sz="2800" dirty="0" err="1"/>
              <a:t>Розмах</a:t>
            </a:r>
            <a:r>
              <a:rPr lang="ru-RU" sz="2800" dirty="0"/>
              <a:t> </a:t>
            </a:r>
            <a:r>
              <a:rPr lang="ru-RU" sz="2800" dirty="0" err="1"/>
              <a:t>крила</a:t>
            </a:r>
            <a:r>
              <a:rPr lang="ru-RU" sz="2800" dirty="0"/>
              <a:t> БПЛА — 14 м</a:t>
            </a:r>
          </a:p>
          <a:p>
            <a:pPr lvl="0"/>
            <a:r>
              <a:rPr lang="ru-RU" sz="2800" dirty="0" err="1"/>
              <a:t>Довжина</a:t>
            </a:r>
            <a:r>
              <a:rPr lang="ru-RU" sz="2800" dirty="0"/>
              <a:t> БПЛА — 8,57 м</a:t>
            </a:r>
          </a:p>
          <a:p>
            <a:pPr lvl="0"/>
            <a:r>
              <a:rPr lang="ru-RU" sz="2800" dirty="0" err="1"/>
              <a:t>Маса</a:t>
            </a:r>
            <a:r>
              <a:rPr lang="ru-RU" sz="2800" dirty="0"/>
              <a:t> пустого БПЛА — 420-535 кг (</a:t>
            </a:r>
            <a:r>
              <a:rPr lang="ru-RU" sz="2800" dirty="0" err="1"/>
              <a:t>залежно</a:t>
            </a:r>
            <a:r>
              <a:rPr lang="ru-RU" sz="2800" dirty="0"/>
              <a:t> </a:t>
            </a:r>
            <a:r>
              <a:rPr lang="ru-RU" sz="2800" dirty="0" err="1"/>
              <a:t>від</a:t>
            </a:r>
            <a:r>
              <a:rPr lang="ru-RU" sz="2800" dirty="0"/>
              <a:t> </a:t>
            </a:r>
            <a:r>
              <a:rPr lang="ru-RU" sz="2800" dirty="0" err="1"/>
              <a:t>двигуна</a:t>
            </a:r>
            <a:r>
              <a:rPr lang="ru-RU" sz="2800" dirty="0"/>
              <a:t>)</a:t>
            </a:r>
          </a:p>
          <a:p>
            <a:pPr lvl="0"/>
            <a:r>
              <a:rPr lang="ru-RU" sz="2800" dirty="0"/>
              <a:t>Максимальна </a:t>
            </a:r>
            <a:r>
              <a:rPr lang="ru-RU" sz="2800" dirty="0" err="1"/>
              <a:t>злітна</a:t>
            </a:r>
            <a:r>
              <a:rPr lang="ru-RU" sz="2800" dirty="0"/>
              <a:t> </a:t>
            </a:r>
            <a:r>
              <a:rPr lang="ru-RU" sz="2800" dirty="0" err="1"/>
              <a:t>маса</a:t>
            </a:r>
            <a:r>
              <a:rPr lang="ru-RU" sz="2800" dirty="0"/>
              <a:t> БПЛА — 1130-1225 кг (</a:t>
            </a:r>
            <a:r>
              <a:rPr lang="ru-RU" sz="2800" dirty="0" err="1"/>
              <a:t>залежно</a:t>
            </a:r>
            <a:r>
              <a:rPr lang="ru-RU" sz="2800" dirty="0"/>
              <a:t> </a:t>
            </a:r>
            <a:r>
              <a:rPr lang="ru-RU" sz="2800" dirty="0" err="1"/>
              <a:t>від</a:t>
            </a:r>
            <a:r>
              <a:rPr lang="ru-RU" sz="2800" dirty="0"/>
              <a:t> </a:t>
            </a:r>
            <a:r>
              <a:rPr lang="ru-RU" sz="2800" dirty="0" err="1"/>
              <a:t>звигуна</a:t>
            </a:r>
            <a:r>
              <a:rPr lang="ru-RU" sz="2800" dirty="0"/>
              <a:t>)</a:t>
            </a:r>
          </a:p>
          <a:p>
            <a:pPr lvl="0"/>
            <a:r>
              <a:rPr lang="ru-RU" sz="2800" dirty="0" err="1"/>
              <a:t>Крейсерська</a:t>
            </a:r>
            <a:r>
              <a:rPr lang="ru-RU" sz="2800" dirty="0"/>
              <a:t> </a:t>
            </a:r>
            <a:r>
              <a:rPr lang="ru-RU" sz="2800" dirty="0" err="1"/>
              <a:t>швидкість</a:t>
            </a:r>
            <a:r>
              <a:rPr lang="ru-RU" sz="2800" dirty="0"/>
              <a:t> — 200-220 км/год</a:t>
            </a:r>
          </a:p>
          <a:p>
            <a:pPr lvl="0"/>
            <a:r>
              <a:rPr lang="ru-RU" sz="2800" dirty="0"/>
              <a:t>Максимальна </a:t>
            </a:r>
            <a:r>
              <a:rPr lang="ru-RU" sz="2800" dirty="0" err="1"/>
              <a:t>швидкість</a:t>
            </a:r>
            <a:r>
              <a:rPr lang="ru-RU" sz="2800" dirty="0"/>
              <a:t> — 335 км/год</a:t>
            </a:r>
          </a:p>
          <a:p>
            <a:pPr lvl="0"/>
            <a:r>
              <a:rPr lang="ru-RU" sz="2800" dirty="0" err="1"/>
              <a:t>Проєктна</a:t>
            </a:r>
            <a:r>
              <a:rPr lang="ru-RU" sz="2800" dirty="0"/>
              <a:t> максимальна </a:t>
            </a:r>
            <a:r>
              <a:rPr lang="ru-RU" sz="2800" dirty="0" err="1"/>
              <a:t>дальність</a:t>
            </a:r>
            <a:r>
              <a:rPr lang="ru-RU" sz="2800" dirty="0"/>
              <a:t> </a:t>
            </a:r>
            <a:r>
              <a:rPr lang="ru-RU" sz="2800" dirty="0" err="1"/>
              <a:t>польоту</a:t>
            </a:r>
            <a:r>
              <a:rPr lang="ru-RU" sz="2800" dirty="0"/>
              <a:t> — 1000-3300 км (</a:t>
            </a:r>
            <a:r>
              <a:rPr lang="ru-RU" sz="2800" dirty="0" err="1"/>
              <a:t>залежно</a:t>
            </a:r>
            <a:r>
              <a:rPr lang="ru-RU" sz="2800" dirty="0"/>
              <a:t> </a:t>
            </a:r>
            <a:r>
              <a:rPr lang="ru-RU" sz="2800" dirty="0" err="1"/>
              <a:t>від</a:t>
            </a:r>
            <a:r>
              <a:rPr lang="ru-RU" sz="2800" dirty="0"/>
              <a:t> </a:t>
            </a:r>
            <a:r>
              <a:rPr lang="ru-RU" sz="2800" dirty="0" err="1"/>
              <a:t>двигуна</a:t>
            </a:r>
            <a:r>
              <a:rPr lang="ru-RU" sz="2800" dirty="0"/>
              <a:t>)</a:t>
            </a:r>
          </a:p>
          <a:p>
            <a:pPr lvl="0"/>
            <a:r>
              <a:rPr lang="ru-RU" sz="2800" dirty="0" err="1"/>
              <a:t>Тривалість</a:t>
            </a:r>
            <a:r>
              <a:rPr lang="ru-RU" sz="2800" dirty="0"/>
              <a:t> </a:t>
            </a:r>
            <a:r>
              <a:rPr lang="ru-RU" sz="2800" dirty="0" err="1"/>
              <a:t>польоту</a:t>
            </a:r>
            <a:r>
              <a:rPr lang="ru-RU" sz="2800" dirty="0"/>
              <a:t> — 3-26 год (</a:t>
            </a:r>
            <a:r>
              <a:rPr lang="ru-RU" sz="2800" dirty="0" err="1"/>
              <a:t>залежно</a:t>
            </a:r>
            <a:r>
              <a:rPr lang="ru-RU" sz="2800" dirty="0"/>
              <a:t> </a:t>
            </a:r>
            <a:r>
              <a:rPr lang="ru-RU" sz="2800" dirty="0" err="1"/>
              <a:t>від</a:t>
            </a:r>
            <a:r>
              <a:rPr lang="ru-RU" sz="2800" dirty="0"/>
              <a:t> </a:t>
            </a:r>
            <a:r>
              <a:rPr lang="ru-RU" sz="2800" dirty="0" err="1"/>
              <a:t>двигуна</a:t>
            </a:r>
            <a:r>
              <a:rPr lang="ru-RU" sz="2800" dirty="0"/>
              <a:t>)</a:t>
            </a:r>
          </a:p>
          <a:p>
            <a:pPr lvl="0"/>
            <a:r>
              <a:rPr lang="ru-RU" sz="2800" dirty="0"/>
              <a:t>Система </a:t>
            </a:r>
            <a:r>
              <a:rPr lang="ru-RU" sz="2800" dirty="0" err="1"/>
              <a:t>керування</a:t>
            </a:r>
            <a:r>
              <a:rPr lang="ru-RU" sz="2800" dirty="0"/>
              <a:t> — IHS + GPS + карта </a:t>
            </a:r>
            <a:r>
              <a:rPr lang="ru-RU" sz="2800" dirty="0" err="1"/>
              <a:t>місцевості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321209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5" t="17259" r="38300" b="9631"/>
          <a:stretch/>
        </p:blipFill>
        <p:spPr bwMode="auto">
          <a:xfrm>
            <a:off x="190801" y="160337"/>
            <a:ext cx="8322394" cy="595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1437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7" t="29767" r="5721" b="6044"/>
          <a:stretch/>
        </p:blipFill>
        <p:spPr bwMode="auto">
          <a:xfrm>
            <a:off x="0" y="476672"/>
            <a:ext cx="8905128" cy="445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6205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443841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«</a:t>
            </a:r>
            <a:r>
              <a:rPr lang="ru-RU" dirty="0" err="1"/>
              <a:t>Байрактар</a:t>
            </a:r>
            <a:r>
              <a:rPr lang="ru-RU" dirty="0"/>
              <a:t> ТБ2 » — </a:t>
            </a:r>
            <a:r>
              <a:rPr lang="ru-RU" dirty="0" err="1"/>
              <a:t>турецький</a:t>
            </a:r>
            <a:r>
              <a:rPr lang="ru-RU" dirty="0"/>
              <a:t> </a:t>
            </a:r>
            <a:r>
              <a:rPr lang="ru-RU" dirty="0" err="1"/>
              <a:t>ударний</a:t>
            </a:r>
            <a:r>
              <a:rPr lang="ru-RU" dirty="0"/>
              <a:t> оперативно-</a:t>
            </a:r>
            <a:r>
              <a:rPr lang="ru-RU" dirty="0" err="1"/>
              <a:t>тактичний</a:t>
            </a:r>
            <a:r>
              <a:rPr lang="ru-RU" dirty="0"/>
              <a:t> </a:t>
            </a:r>
            <a:r>
              <a:rPr lang="ru-RU" dirty="0" err="1"/>
              <a:t>середньовисотний</a:t>
            </a:r>
            <a:r>
              <a:rPr lang="ru-RU" dirty="0"/>
              <a:t> </a:t>
            </a:r>
            <a:r>
              <a:rPr lang="ru-RU" dirty="0" err="1"/>
              <a:t>безпілотний</a:t>
            </a:r>
            <a:r>
              <a:rPr lang="ru-RU" dirty="0"/>
              <a:t> </a:t>
            </a:r>
            <a:r>
              <a:rPr lang="ru-RU" dirty="0" err="1"/>
              <a:t>літальний</a:t>
            </a:r>
            <a:r>
              <a:rPr lang="ru-RU" dirty="0"/>
              <a:t> </a:t>
            </a:r>
            <a:r>
              <a:rPr lang="ru-RU" dirty="0" err="1"/>
              <a:t>апарат</a:t>
            </a:r>
            <a:r>
              <a:rPr lang="ru-RU" dirty="0"/>
              <a:t> з великою </a:t>
            </a:r>
            <a:r>
              <a:rPr lang="ru-RU" dirty="0" err="1"/>
              <a:t>тривалістю</a:t>
            </a:r>
            <a:r>
              <a:rPr lang="ru-RU" dirty="0"/>
              <a:t> </a:t>
            </a:r>
            <a:r>
              <a:rPr lang="ru-RU" dirty="0" err="1"/>
              <a:t>польоту</a:t>
            </a:r>
            <a:r>
              <a:rPr lang="ru-RU" dirty="0"/>
              <a:t>, </a:t>
            </a:r>
            <a:r>
              <a:rPr lang="ru-RU" dirty="0" err="1"/>
              <a:t>здатний</a:t>
            </a:r>
            <a:r>
              <a:rPr lang="ru-RU" dirty="0"/>
              <a:t> </a:t>
            </a:r>
            <a:r>
              <a:rPr lang="ru-RU" dirty="0" err="1"/>
              <a:t>виконувати</a:t>
            </a:r>
            <a:r>
              <a:rPr lang="ru-RU" dirty="0"/>
              <a:t> </a:t>
            </a:r>
            <a:r>
              <a:rPr lang="ru-RU" dirty="0" err="1"/>
              <a:t>дистанційно</a:t>
            </a:r>
            <a:r>
              <a:rPr lang="ru-RU" dirty="0"/>
              <a:t> </a:t>
            </a:r>
            <a:r>
              <a:rPr lang="ru-RU" dirty="0" err="1"/>
              <a:t>керовані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автономні</a:t>
            </a:r>
            <a:r>
              <a:rPr lang="ru-RU" dirty="0"/>
              <a:t> </a:t>
            </a:r>
            <a:r>
              <a:rPr lang="ru-RU" dirty="0" err="1"/>
              <a:t>польоти</a:t>
            </a:r>
            <a:r>
              <a:rPr lang="ru-RU" dirty="0"/>
              <a:t>. </a:t>
            </a:r>
            <a:r>
              <a:rPr lang="ru-RU" dirty="0" err="1"/>
              <a:t>Літаки</a:t>
            </a:r>
            <a:r>
              <a:rPr lang="ru-RU" dirty="0"/>
              <a:t> та </a:t>
            </a:r>
            <a:r>
              <a:rPr lang="ru-RU" dirty="0" err="1"/>
              <a:t>їхнє</a:t>
            </a:r>
            <a:r>
              <a:rPr lang="ru-RU" dirty="0"/>
              <a:t> </a:t>
            </a:r>
            <a:r>
              <a:rPr lang="ru-RU" dirty="0" err="1"/>
              <a:t>озброєння</a:t>
            </a:r>
            <a:r>
              <a:rPr lang="ru-RU" dirty="0"/>
              <a:t> </a:t>
            </a:r>
            <a:r>
              <a:rPr lang="ru-RU" dirty="0" err="1"/>
              <a:t>контролюються</a:t>
            </a:r>
            <a:r>
              <a:rPr lang="ru-RU" dirty="0"/>
              <a:t> </a:t>
            </a:r>
            <a:r>
              <a:rPr lang="ru-RU" dirty="0" err="1"/>
              <a:t>екіпажем</a:t>
            </a:r>
            <a:r>
              <a:rPr lang="ru-RU" dirty="0"/>
              <a:t> на </a:t>
            </a:r>
            <a:r>
              <a:rPr lang="ru-RU" dirty="0" err="1"/>
              <a:t>наземній</a:t>
            </a:r>
            <a:r>
              <a:rPr lang="ru-RU" dirty="0"/>
              <a:t> </a:t>
            </a:r>
            <a:r>
              <a:rPr lang="ru-RU" dirty="0" err="1"/>
              <a:t>станції</a:t>
            </a:r>
            <a:r>
              <a:rPr lang="ru-RU" dirty="0"/>
              <a:t> </a:t>
            </a:r>
            <a:r>
              <a:rPr lang="ru-RU" dirty="0" err="1"/>
              <a:t>керування</a:t>
            </a:r>
            <a:r>
              <a:rPr lang="ru-RU" dirty="0"/>
              <a:t>. </a:t>
            </a:r>
            <a:r>
              <a:rPr lang="ru-RU" dirty="0" err="1">
                <a:hlinkClick r:id="rId2"/>
              </a:rPr>
              <a:t>Вікіпедія</a:t>
            </a:r>
            <a:endParaRPr lang="ru-RU" dirty="0"/>
          </a:p>
          <a:p>
            <a:r>
              <a:rPr lang="ru-RU" b="1" dirty="0" err="1"/>
              <a:t>Виробник</a:t>
            </a:r>
            <a:r>
              <a:rPr lang="ru-RU" b="1" dirty="0"/>
              <a:t>: </a:t>
            </a:r>
            <a:r>
              <a:rPr lang="en-AU" dirty="0" err="1">
                <a:hlinkClick r:id="rId3"/>
              </a:rPr>
              <a:t>Baykar</a:t>
            </a:r>
            <a:r>
              <a:rPr lang="en-AU" dirty="0">
                <a:hlinkClick r:id="rId3"/>
              </a:rPr>
              <a:t> Machine</a:t>
            </a:r>
            <a:endParaRPr lang="en-AU" dirty="0"/>
          </a:p>
          <a:p>
            <a:r>
              <a:rPr lang="ru-RU" b="1" dirty="0" err="1"/>
              <a:t>Довжина</a:t>
            </a:r>
            <a:r>
              <a:rPr lang="ru-RU" b="1" dirty="0"/>
              <a:t>: </a:t>
            </a:r>
            <a:r>
              <a:rPr lang="ru-RU" dirty="0"/>
              <a:t>6,5 м</a:t>
            </a:r>
          </a:p>
          <a:p>
            <a:r>
              <a:rPr lang="ru-RU" b="1" dirty="0"/>
              <a:t>Тип </a:t>
            </a:r>
            <a:r>
              <a:rPr lang="ru-RU" b="1" dirty="0" err="1"/>
              <a:t>двигуна</a:t>
            </a:r>
            <a:r>
              <a:rPr lang="ru-RU" b="1" dirty="0"/>
              <a:t>: </a:t>
            </a:r>
            <a:r>
              <a:rPr lang="en-AU" dirty="0" err="1">
                <a:hlinkClick r:id="rId4"/>
              </a:rPr>
              <a:t>Rotax</a:t>
            </a:r>
            <a:r>
              <a:rPr lang="en-AU" dirty="0">
                <a:hlinkClick r:id="rId4"/>
              </a:rPr>
              <a:t> 912</a:t>
            </a:r>
            <a:endParaRPr lang="en-AU" dirty="0"/>
          </a:p>
          <a:p>
            <a:r>
              <a:rPr lang="ru-RU" b="1" dirty="0" err="1"/>
              <a:t>Розмах</a:t>
            </a:r>
            <a:r>
              <a:rPr lang="ru-RU" b="1" dirty="0"/>
              <a:t> </a:t>
            </a:r>
            <a:r>
              <a:rPr lang="ru-RU" b="1" dirty="0" err="1"/>
              <a:t>крил</a:t>
            </a:r>
            <a:r>
              <a:rPr lang="ru-RU" b="1" dirty="0"/>
              <a:t>: </a:t>
            </a:r>
            <a:r>
              <a:rPr lang="ru-RU" dirty="0"/>
              <a:t>12 м</a:t>
            </a:r>
          </a:p>
          <a:p>
            <a:r>
              <a:rPr lang="ru-RU" b="1" dirty="0" err="1"/>
              <a:t>Крейсерська</a:t>
            </a:r>
            <a:r>
              <a:rPr lang="ru-RU" b="1" dirty="0"/>
              <a:t> </a:t>
            </a:r>
            <a:r>
              <a:rPr lang="ru-RU" b="1" dirty="0" err="1"/>
              <a:t>швидкість</a:t>
            </a:r>
            <a:r>
              <a:rPr lang="ru-RU" b="1" dirty="0"/>
              <a:t>: </a:t>
            </a:r>
            <a:r>
              <a:rPr lang="ru-RU" dirty="0"/>
              <a:t>130 км/год</a:t>
            </a:r>
          </a:p>
          <a:p>
            <a:r>
              <a:rPr lang="ru-RU" b="1" dirty="0"/>
              <a:t>Максимальна </a:t>
            </a:r>
            <a:r>
              <a:rPr lang="ru-RU" b="1" dirty="0" err="1"/>
              <a:t>злітна</a:t>
            </a:r>
            <a:r>
              <a:rPr lang="ru-RU" b="1" dirty="0"/>
              <a:t>: </a:t>
            </a:r>
            <a:r>
              <a:rPr lang="ru-RU" dirty="0"/>
              <a:t>650 кг</a:t>
            </a:r>
          </a:p>
        </p:txBody>
      </p:sp>
    </p:spTree>
    <p:extLst>
      <p:ext uri="{BB962C8B-B14F-4D97-AF65-F5344CB8AC3E}">
        <p14:creationId xmlns:p14="http://schemas.microsoft.com/office/powerpoint/2010/main" val="26832096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лётный контроллер F4 V3S Plus Blue (Синий) - купить в Украине по  доступной цене, гарантия качества быстрая доставка в интернет магазине  E-st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916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4" t="16096" r="23004" b="15255"/>
          <a:stretch/>
        </p:blipFill>
        <p:spPr bwMode="auto">
          <a:xfrm>
            <a:off x="395536" y="908720"/>
            <a:ext cx="7920880" cy="521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9841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4755</Words>
  <Application>Microsoft Office PowerPoint</Application>
  <PresentationFormat>Екран (4:3)</PresentationFormat>
  <Paragraphs>368</Paragraphs>
  <Slides>88</Slides>
  <Notes>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88</vt:i4>
      </vt:variant>
    </vt:vector>
  </HeadingPairs>
  <TitlesOfParts>
    <vt:vector size="97" baseType="lpstr">
      <vt:lpstr>Arial</vt:lpstr>
      <vt:lpstr>Calibri</vt:lpstr>
      <vt:lpstr>HelveticaBold</vt:lpstr>
      <vt:lpstr>HelveticaRegular</vt:lpstr>
      <vt:lpstr>inter</vt:lpstr>
      <vt:lpstr>Roboto</vt:lpstr>
      <vt:lpstr>Symbol</vt:lpstr>
      <vt:lpstr>Wingdings</vt:lpstr>
      <vt:lpstr>Тема Office</vt:lpstr>
      <vt:lpstr>     Дрони: короткий екскурс   щодо структури і основних складових квадрокоптерів (Укладач – вчитель Захисту України КЗ ВЛ3№8 м. Вінниці,  Юрій Московчук )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Дрони короткий екскурс</dc:title>
  <dc:creator>ADMIN</dc:creator>
  <cp:lastModifiedBy>user1</cp:lastModifiedBy>
  <cp:revision>87</cp:revision>
  <cp:lastPrinted>2025-01-13T12:52:05Z</cp:lastPrinted>
  <dcterms:created xsi:type="dcterms:W3CDTF">2024-10-27T07:27:06Z</dcterms:created>
  <dcterms:modified xsi:type="dcterms:W3CDTF">2025-08-28T09:12:46Z</dcterms:modified>
</cp:coreProperties>
</file>